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7.xml" ContentType="application/vnd.openxmlformats-officedocument.presentationml.notesSlide+xml"/>
  <Override PartName="/ppt/charts/chart8.xml" ContentType="application/vnd.openxmlformats-officedocument.drawingml.chart+xml"/>
  <Override PartName="/ppt/theme/themeOverride1.xml" ContentType="application/vnd.openxmlformats-officedocument.themeOverride+xml"/>
  <Override PartName="/ppt/notesSlides/notesSlide28.xml" ContentType="application/vnd.openxmlformats-officedocument.presentationml.notesSlide+xml"/>
  <Override PartName="/ppt/charts/chart9.xml" ContentType="application/vnd.openxmlformats-officedocument.drawingml.chart+xml"/>
  <Override PartName="/ppt/theme/themeOverride2.xml" ContentType="application/vnd.openxmlformats-officedocument.themeOverride+xml"/>
  <Override PartName="/ppt/notesSlides/notesSlide29.xml" ContentType="application/vnd.openxmlformats-officedocument.presentationml.notesSlide+xml"/>
  <Override PartName="/ppt/charts/chart10.xml" ContentType="application/vnd.openxmlformats-officedocument.drawingml.chart+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259" r:id="rId5"/>
    <p:sldId id="261" r:id="rId6"/>
    <p:sldId id="5002" r:id="rId7"/>
    <p:sldId id="273" r:id="rId8"/>
    <p:sldId id="295" r:id="rId9"/>
    <p:sldId id="300" r:id="rId10"/>
    <p:sldId id="296" r:id="rId11"/>
    <p:sldId id="297" r:id="rId12"/>
    <p:sldId id="301" r:id="rId13"/>
    <p:sldId id="302" r:id="rId14"/>
    <p:sldId id="303" r:id="rId15"/>
    <p:sldId id="304" r:id="rId16"/>
    <p:sldId id="305" r:id="rId17"/>
    <p:sldId id="306" r:id="rId18"/>
    <p:sldId id="307" r:id="rId19"/>
    <p:sldId id="311" r:id="rId20"/>
    <p:sldId id="312" r:id="rId21"/>
    <p:sldId id="309" r:id="rId22"/>
    <p:sldId id="310" r:id="rId23"/>
    <p:sldId id="298" r:id="rId24"/>
    <p:sldId id="5004" r:id="rId25"/>
    <p:sldId id="314" r:id="rId26"/>
    <p:sldId id="271" r:id="rId27"/>
    <p:sldId id="272" r:id="rId28"/>
    <p:sldId id="266" r:id="rId29"/>
    <p:sldId id="4993" r:id="rId30"/>
    <p:sldId id="4994" r:id="rId31"/>
    <p:sldId id="4995" r:id="rId32"/>
    <p:sldId id="4996" r:id="rId33"/>
    <p:sldId id="4997" r:id="rId34"/>
    <p:sldId id="4998" r:id="rId35"/>
    <p:sldId id="262" r:id="rId36"/>
    <p:sldId id="267" r:id="rId37"/>
    <p:sldId id="268" r:id="rId38"/>
    <p:sldId id="269" r:id="rId39"/>
    <p:sldId id="270" r:id="rId40"/>
    <p:sldId id="274" r:id="rId41"/>
    <p:sldId id="265" r:id="rId42"/>
    <p:sldId id="264" r:id="rId43"/>
    <p:sldId id="4999" r:id="rId44"/>
    <p:sldId id="5000" r:id="rId45"/>
    <p:sldId id="5001" r:id="rId46"/>
    <p:sldId id="500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60"/>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8B75E7-B9EE-519F-89DE-7F5BF4A3E2C1}" v="2" dt="2026-02-03T17:35:59.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0"/>
    <p:restoredTop sz="94595"/>
  </p:normalViewPr>
  <p:slideViewPr>
    <p:cSldViewPr snapToGrid="0">
      <p:cViewPr varScale="1">
        <p:scale>
          <a:sx n="67" d="100"/>
          <a:sy n="67" d="100"/>
        </p:scale>
        <p:origin x="96"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rziehl\Desktop\2025%20M&amp;B\Feed%20Grains%20Yearbook%20Tables-Recen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rziehl\Downloads\So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rziehl\Desktop\2025%20M&amp;B\GAUS_2010-2025_Data_12202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 Crop Insurance Indemnity ($) in GA</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manualLayout>
          <c:layoutTarget val="inner"/>
          <c:xMode val="edge"/>
          <c:yMode val="edge"/>
          <c:x val="0.12287877058845903"/>
          <c:y val="0.11142641509433962"/>
          <c:w val="0.85055118110236216"/>
          <c:h val="0.82447279750408553"/>
        </c:manualLayout>
      </c:layout>
      <c:lineChart>
        <c:grouping val="standard"/>
        <c:varyColors val="0"/>
        <c:ser>
          <c:idx val="0"/>
          <c:order val="0"/>
          <c:tx>
            <c:strRef>
              <c:f>Sheet1!$N$1</c:f>
              <c:strCache>
                <c:ptCount val="1"/>
                <c:pt idx="0">
                  <c:v>Indemnity ($)</c:v>
                </c:pt>
              </c:strCache>
            </c:strRef>
          </c:tx>
          <c:spPr>
            <a:ln w="38100" cap="rnd">
              <a:solidFill>
                <a:schemeClr val="accent1"/>
              </a:solidFill>
              <a:round/>
            </a:ln>
            <a:effectLst/>
          </c:spPr>
          <c:marker>
            <c:symbol val="none"/>
          </c:marker>
          <c:cat>
            <c:strRef>
              <c:f>Sheet1!$A$2:$A$9</c:f>
              <c:strCache>
                <c:ptCount val="8"/>
                <c:pt idx="0">
                  <c:v>2018</c:v>
                </c:pt>
                <c:pt idx="1">
                  <c:v>2019</c:v>
                </c:pt>
                <c:pt idx="2">
                  <c:v>2020</c:v>
                </c:pt>
                <c:pt idx="3">
                  <c:v>2021</c:v>
                </c:pt>
                <c:pt idx="4">
                  <c:v>2022</c:v>
                </c:pt>
                <c:pt idx="5">
                  <c:v>2023</c:v>
                </c:pt>
                <c:pt idx="6">
                  <c:v>2024</c:v>
                </c:pt>
                <c:pt idx="7">
                  <c:v>2025</c:v>
                </c:pt>
              </c:strCache>
            </c:strRef>
          </c:cat>
          <c:val>
            <c:numRef>
              <c:f>Sheet1!$N$2:$N$9</c:f>
              <c:numCache>
                <c:formatCode>General</c:formatCode>
                <c:ptCount val="8"/>
                <c:pt idx="0">
                  <c:v>378121910</c:v>
                </c:pt>
                <c:pt idx="1">
                  <c:v>205558451</c:v>
                </c:pt>
                <c:pt idx="2">
                  <c:v>144169344</c:v>
                </c:pt>
                <c:pt idx="3">
                  <c:v>156820910</c:v>
                </c:pt>
                <c:pt idx="4">
                  <c:v>284310058</c:v>
                </c:pt>
                <c:pt idx="5">
                  <c:v>281201826</c:v>
                </c:pt>
                <c:pt idx="6">
                  <c:v>593916504</c:v>
                </c:pt>
                <c:pt idx="7">
                  <c:v>100761820</c:v>
                </c:pt>
              </c:numCache>
            </c:numRef>
          </c:val>
          <c:smooth val="0"/>
          <c:extLst>
            <c:ext xmlns:c16="http://schemas.microsoft.com/office/drawing/2014/chart" uri="{C3380CC4-5D6E-409C-BE32-E72D297353CC}">
              <c16:uniqueId val="{00000000-BD3F-42DE-93FE-793DB965383B}"/>
            </c:ext>
          </c:extLst>
        </c:ser>
        <c:dLbls>
          <c:showLegendKey val="0"/>
          <c:showVal val="0"/>
          <c:showCatName val="0"/>
          <c:showSerName val="0"/>
          <c:showPercent val="0"/>
          <c:showBubbleSize val="0"/>
        </c:dLbls>
        <c:smooth val="0"/>
        <c:axId val="1803268176"/>
        <c:axId val="1803264816"/>
      </c:lineChart>
      <c:catAx>
        <c:axId val="180326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803264816"/>
        <c:crosses val="autoZero"/>
        <c:auto val="1"/>
        <c:lblAlgn val="ctr"/>
        <c:lblOffset val="100"/>
        <c:noMultiLvlLbl val="0"/>
      </c:catAx>
      <c:valAx>
        <c:axId val="180326481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03268176"/>
        <c:crosses val="autoZero"/>
        <c:crossBetween val="between"/>
        <c:dispUnits>
          <c:builtInUnit val="millions"/>
          <c:dispUnitsLbl>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 Millions</a:t>
                  </a:r>
                </a:p>
              </c:rich>
            </c:tx>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597565390533079E-2"/>
          <c:y val="0.20397582344460463"/>
          <c:w val="0.90003461851751299"/>
          <c:h val="0.65495970574100759"/>
        </c:manualLayout>
      </c:layout>
      <c:lineChart>
        <c:grouping val="standard"/>
        <c:varyColors val="0"/>
        <c:ser>
          <c:idx val="1"/>
          <c:order val="0"/>
          <c:tx>
            <c:strRef>
              <c:f>Sheet1!$B$1</c:f>
              <c:strCache>
                <c:ptCount val="1"/>
                <c:pt idx="0">
                  <c:v> Avg. 2019-23</c:v>
                </c:pt>
              </c:strCache>
            </c:strRef>
          </c:tx>
          <c:spPr>
            <a:ln w="127000">
              <a:solidFill>
                <a:srgbClr val="FF5050"/>
              </a:solidFill>
            </a:ln>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904555.05021645012</c:v>
                </c:pt>
                <c:pt idx="1">
                  <c:v>861440.2</c:v>
                </c:pt>
                <c:pt idx="2">
                  <c:v>870073.56973461318</c:v>
                </c:pt>
                <c:pt idx="3">
                  <c:v>852270.65974025964</c:v>
                </c:pt>
                <c:pt idx="4">
                  <c:v>907484.70995670988</c:v>
                </c:pt>
                <c:pt idx="5">
                  <c:v>896637.2954545453</c:v>
                </c:pt>
                <c:pt idx="6">
                  <c:v>906355.09935064951</c:v>
                </c:pt>
                <c:pt idx="7">
                  <c:v>905406.58592132502</c:v>
                </c:pt>
                <c:pt idx="8">
                  <c:v>948351.35952380951</c:v>
                </c:pt>
                <c:pt idx="9">
                  <c:v>930081.08629776002</c:v>
                </c:pt>
                <c:pt idx="10">
                  <c:v>899594.03333333321</c:v>
                </c:pt>
                <c:pt idx="11">
                  <c:v>884936.28138528136</c:v>
                </c:pt>
              </c:numCache>
            </c:numRef>
          </c:val>
          <c:smooth val="0"/>
          <c:extLst>
            <c:ext xmlns:c16="http://schemas.microsoft.com/office/drawing/2014/chart" uri="{C3380CC4-5D6E-409C-BE32-E72D297353CC}">
              <c16:uniqueId val="{00000000-5FD4-4F83-8F9A-22DE7F514081}"/>
            </c:ext>
          </c:extLst>
        </c:ser>
        <c:ser>
          <c:idx val="0"/>
          <c:order val="1"/>
          <c:tx>
            <c:strRef>
              <c:f>Sheet1!$C$1</c:f>
              <c:strCache>
                <c:ptCount val="1"/>
                <c:pt idx="0">
                  <c:v>2024</c:v>
                </c:pt>
              </c:strCache>
            </c:strRef>
          </c:tx>
          <c:spPr>
            <a:ln w="50800">
              <a:solidFill>
                <a:srgbClr val="002060"/>
              </a:solidFill>
              <a:prstDash val="sysDot"/>
            </a:ln>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891139.99999999988</c:v>
                </c:pt>
                <c:pt idx="1">
                  <c:v>901660</c:v>
                </c:pt>
                <c:pt idx="2">
                  <c:v>876109.04761904757</c:v>
                </c:pt>
                <c:pt idx="3">
                  <c:v>901097.95454545447</c:v>
                </c:pt>
                <c:pt idx="4">
                  <c:v>883085.65217391297</c:v>
                </c:pt>
                <c:pt idx="5">
                  <c:v>943137.75</c:v>
                </c:pt>
                <c:pt idx="6">
                  <c:v>896309.56521739124</c:v>
                </c:pt>
                <c:pt idx="7">
                  <c:v>929145.90909090906</c:v>
                </c:pt>
                <c:pt idx="8">
                  <c:v>985448.25</c:v>
                </c:pt>
                <c:pt idx="9">
                  <c:v>961625.21739130421</c:v>
                </c:pt>
                <c:pt idx="10">
                  <c:v>922433</c:v>
                </c:pt>
                <c:pt idx="11">
                  <c:v>891910.68181818177</c:v>
                </c:pt>
              </c:numCache>
            </c:numRef>
          </c:val>
          <c:smooth val="0"/>
          <c:extLst>
            <c:ext xmlns:c16="http://schemas.microsoft.com/office/drawing/2014/chart" uri="{C3380CC4-5D6E-409C-BE32-E72D297353CC}">
              <c16:uniqueId val="{00000001-5FD4-4F83-8F9A-22DE7F514081}"/>
            </c:ext>
          </c:extLst>
        </c:ser>
        <c:ser>
          <c:idx val="2"/>
          <c:order val="2"/>
          <c:tx>
            <c:strRef>
              <c:f>Sheet1!$D$1</c:f>
              <c:strCache>
                <c:ptCount val="1"/>
                <c:pt idx="0">
                  <c:v>2025</c:v>
                </c:pt>
              </c:strCache>
            </c:strRef>
          </c:tx>
          <c:spPr>
            <a:ln w="50800">
              <a:solidFill>
                <a:srgbClr val="4F81BD"/>
              </a:solidFill>
            </a:ln>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910441.52173913037</c:v>
                </c:pt>
                <c:pt idx="1">
                  <c:v>915300.5</c:v>
                </c:pt>
                <c:pt idx="2">
                  <c:v>912945.4761904761</c:v>
                </c:pt>
                <c:pt idx="3">
                  <c:v>908078.86363636353</c:v>
                </c:pt>
                <c:pt idx="4">
                  <c:v>917684.99999999988</c:v>
                </c:pt>
                <c:pt idx="5">
                  <c:v>946975.4761904761</c:v>
                </c:pt>
                <c:pt idx="6">
                  <c:v>914664.13043478248</c:v>
                </c:pt>
                <c:pt idx="7">
                  <c:v>968566.19047619042</c:v>
                </c:pt>
                <c:pt idx="8">
                  <c:v>1024628.0952380951</c:v>
                </c:pt>
                <c:pt idx="9">
                  <c:v>968349.13043478248</c:v>
                </c:pt>
                <c:pt idx="10">
                  <c:v>966428.94736842101</c:v>
                </c:pt>
                <c:pt idx="11">
                  <c:v>#N/A</c:v>
                </c:pt>
              </c:numCache>
            </c:numRef>
          </c:val>
          <c:smooth val="0"/>
          <c:extLst>
            <c:ext xmlns:c16="http://schemas.microsoft.com/office/drawing/2014/chart" uri="{C3380CC4-5D6E-409C-BE32-E72D297353CC}">
              <c16:uniqueId val="{00000002-5FD4-4F83-8F9A-22DE7F514081}"/>
            </c:ext>
          </c:extLst>
        </c:ser>
        <c:dLbls>
          <c:showLegendKey val="0"/>
          <c:showVal val="0"/>
          <c:showCatName val="0"/>
          <c:showSerName val="0"/>
          <c:showPercent val="0"/>
          <c:showBubbleSize val="0"/>
        </c:dLbls>
        <c:smooth val="0"/>
        <c:axId val="152277240"/>
        <c:axId val="152275280"/>
      </c:lineChart>
      <c:catAx>
        <c:axId val="152277240"/>
        <c:scaling>
          <c:orientation val="minMax"/>
        </c:scaling>
        <c:delete val="0"/>
        <c:axPos val="b"/>
        <c:numFmt formatCode="General" sourceLinked="1"/>
        <c:majorTickMark val="out"/>
        <c:minorTickMark val="none"/>
        <c:tickLblPos val="nextTo"/>
        <c:spPr>
          <a:ln>
            <a:solidFill>
              <a:prstClr val="black"/>
            </a:solidFill>
          </a:ln>
        </c:spPr>
        <c:txPr>
          <a:bodyPr/>
          <a:lstStyle/>
          <a:p>
            <a:pPr>
              <a:defRPr sz="1200"/>
            </a:pPr>
            <a:endParaRPr lang="en-US"/>
          </a:p>
        </c:txPr>
        <c:crossAx val="152275280"/>
        <c:crosses val="autoZero"/>
        <c:auto val="1"/>
        <c:lblAlgn val="ctr"/>
        <c:lblOffset val="100"/>
        <c:tickLblSkip val="2"/>
        <c:noMultiLvlLbl val="0"/>
      </c:catAx>
      <c:valAx>
        <c:axId val="152275280"/>
        <c:scaling>
          <c:orientation val="minMax"/>
          <c:min val="840000"/>
        </c:scaling>
        <c:delete val="0"/>
        <c:axPos val="l"/>
        <c:majorGridlines/>
        <c:title>
          <c:tx>
            <c:rich>
              <a:bodyPr rot="0" vert="horz"/>
              <a:lstStyle/>
              <a:p>
                <a:pPr>
                  <a:defRPr/>
                </a:pPr>
                <a:r>
                  <a:rPr lang="en-US" b="0" dirty="0"/>
                  <a:t>Mil. Pounds</a:t>
                </a:r>
              </a:p>
            </c:rich>
          </c:tx>
          <c:layout>
            <c:manualLayout>
              <c:xMode val="edge"/>
              <c:yMode val="edge"/>
              <c:x val="1.851853108878632E-2"/>
              <c:y val="0.10391944844922554"/>
            </c:manualLayout>
          </c:layout>
          <c:overlay val="0"/>
        </c:title>
        <c:numFmt formatCode="General" sourceLinked="0"/>
        <c:majorTickMark val="out"/>
        <c:minorTickMark val="out"/>
        <c:tickLblPos val="nextTo"/>
        <c:spPr>
          <a:ln>
            <a:solidFill>
              <a:prstClr val="black"/>
            </a:solidFill>
          </a:ln>
        </c:spPr>
        <c:crossAx val="152277240"/>
        <c:crosses val="autoZero"/>
        <c:crossBetween val="between"/>
        <c:dispUnits>
          <c:builtInUnit val="thousands"/>
        </c:dispUnits>
      </c:valAx>
      <c:spPr>
        <a:solidFill>
          <a:schemeClr val="bg1"/>
        </a:solidFill>
        <a:ln w="28575">
          <a:solidFill>
            <a:prstClr val="black"/>
          </a:solidFill>
        </a:ln>
      </c:spPr>
    </c:plotArea>
    <c:legend>
      <c:legendPos val="b"/>
      <c:overlay val="0"/>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Georgia Cash Farm Income ($1000)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Gross Cash Income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Sheet1!$A$2:$A$10</c:f>
              <c:strCache>
                <c:ptCount val="9"/>
                <c:pt idx="0">
                  <c:v>2016</c:v>
                </c:pt>
                <c:pt idx="1">
                  <c:v>2017</c:v>
                </c:pt>
                <c:pt idx="2">
                  <c:v>2018</c:v>
                </c:pt>
                <c:pt idx="3">
                  <c:v>2019</c:v>
                </c:pt>
                <c:pt idx="4">
                  <c:v>2020</c:v>
                </c:pt>
                <c:pt idx="5">
                  <c:v>2021</c:v>
                </c:pt>
                <c:pt idx="6">
                  <c:v>2022</c:v>
                </c:pt>
                <c:pt idx="7">
                  <c:v>2023</c:v>
                </c:pt>
                <c:pt idx="8">
                  <c:v>2024</c:v>
                </c:pt>
              </c:strCache>
            </c:strRef>
          </c:cat>
          <c:val>
            <c:numRef>
              <c:f>Sheet1!$B$2:$B$10</c:f>
              <c:numCache>
                <c:formatCode>[$-10409]#,##0;\(#,##0\)</c:formatCode>
                <c:ptCount val="9"/>
                <c:pt idx="0">
                  <c:v>13022685</c:v>
                </c:pt>
                <c:pt idx="1">
                  <c:v>13442779</c:v>
                </c:pt>
                <c:pt idx="2">
                  <c:v>13104895</c:v>
                </c:pt>
                <c:pt idx="3">
                  <c:v>12672212</c:v>
                </c:pt>
                <c:pt idx="4">
                  <c:v>11986857</c:v>
                </c:pt>
                <c:pt idx="5">
                  <c:v>13114032</c:v>
                </c:pt>
                <c:pt idx="6">
                  <c:v>15977797</c:v>
                </c:pt>
                <c:pt idx="7">
                  <c:v>14621238</c:v>
                </c:pt>
                <c:pt idx="8">
                  <c:v>14900579</c:v>
                </c:pt>
              </c:numCache>
            </c:numRef>
          </c:val>
          <c:smooth val="0"/>
          <c:extLst>
            <c:ext xmlns:c16="http://schemas.microsoft.com/office/drawing/2014/chart" uri="{C3380CC4-5D6E-409C-BE32-E72D297353CC}">
              <c16:uniqueId val="{00000000-DA3B-402C-907E-7E96F8B9982E}"/>
            </c:ext>
          </c:extLst>
        </c:ser>
        <c:ser>
          <c:idx val="1"/>
          <c:order val="1"/>
          <c:tx>
            <c:strRef>
              <c:f>Sheet1!$C$1</c:f>
              <c:strCache>
                <c:ptCount val="1"/>
                <c:pt idx="0">
                  <c:v>Gov. Payments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Sheet1!$A$2:$A$10</c:f>
              <c:strCache>
                <c:ptCount val="9"/>
                <c:pt idx="0">
                  <c:v>2016</c:v>
                </c:pt>
                <c:pt idx="1">
                  <c:v>2017</c:v>
                </c:pt>
                <c:pt idx="2">
                  <c:v>2018</c:v>
                </c:pt>
                <c:pt idx="3">
                  <c:v>2019</c:v>
                </c:pt>
                <c:pt idx="4">
                  <c:v>2020</c:v>
                </c:pt>
                <c:pt idx="5">
                  <c:v>2021</c:v>
                </c:pt>
                <c:pt idx="6">
                  <c:v>2022</c:v>
                </c:pt>
                <c:pt idx="7">
                  <c:v>2023</c:v>
                </c:pt>
                <c:pt idx="8">
                  <c:v>2024</c:v>
                </c:pt>
              </c:strCache>
            </c:strRef>
          </c:cat>
          <c:val>
            <c:numRef>
              <c:f>Sheet1!$C$2:$C$10</c:f>
              <c:numCache>
                <c:formatCode>[$-10409]#,##0;\(#,##0\)</c:formatCode>
                <c:ptCount val="9"/>
                <c:pt idx="0">
                  <c:v>581114</c:v>
                </c:pt>
                <c:pt idx="1">
                  <c:v>503066</c:v>
                </c:pt>
                <c:pt idx="2">
                  <c:v>408707</c:v>
                </c:pt>
                <c:pt idx="3">
                  <c:v>864837</c:v>
                </c:pt>
                <c:pt idx="4">
                  <c:v>1216198</c:v>
                </c:pt>
                <c:pt idx="5">
                  <c:v>688637</c:v>
                </c:pt>
                <c:pt idx="6">
                  <c:v>393874</c:v>
                </c:pt>
                <c:pt idx="7">
                  <c:v>222255</c:v>
                </c:pt>
                <c:pt idx="8">
                  <c:v>192602</c:v>
                </c:pt>
              </c:numCache>
            </c:numRef>
          </c:val>
          <c:smooth val="0"/>
          <c:extLst>
            <c:ext xmlns:c16="http://schemas.microsoft.com/office/drawing/2014/chart" uri="{C3380CC4-5D6E-409C-BE32-E72D297353CC}">
              <c16:uniqueId val="{00000001-DA3B-402C-907E-7E96F8B9982E}"/>
            </c:ext>
          </c:extLst>
        </c:ser>
        <c:ser>
          <c:idx val="2"/>
          <c:order val="2"/>
          <c:tx>
            <c:strRef>
              <c:f>Sheet1!$D$1</c:f>
              <c:strCache>
                <c:ptCount val="1"/>
                <c:pt idx="0">
                  <c:v>Cash Expenses</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strRef>
              <c:f>Sheet1!$A$2:$A$10</c:f>
              <c:strCache>
                <c:ptCount val="9"/>
                <c:pt idx="0">
                  <c:v>2016</c:v>
                </c:pt>
                <c:pt idx="1">
                  <c:v>2017</c:v>
                </c:pt>
                <c:pt idx="2">
                  <c:v>2018</c:v>
                </c:pt>
                <c:pt idx="3">
                  <c:v>2019</c:v>
                </c:pt>
                <c:pt idx="4">
                  <c:v>2020</c:v>
                </c:pt>
                <c:pt idx="5">
                  <c:v>2021</c:v>
                </c:pt>
                <c:pt idx="6">
                  <c:v>2022</c:v>
                </c:pt>
                <c:pt idx="7">
                  <c:v>2023</c:v>
                </c:pt>
                <c:pt idx="8">
                  <c:v>2024</c:v>
                </c:pt>
              </c:strCache>
            </c:strRef>
          </c:cat>
          <c:val>
            <c:numRef>
              <c:f>Sheet1!$D$2:$D$10</c:f>
              <c:numCache>
                <c:formatCode>[$-10409]#,##0;\(#,##0\)</c:formatCode>
                <c:ptCount val="9"/>
                <c:pt idx="0">
                  <c:v>9385753</c:v>
                </c:pt>
                <c:pt idx="1">
                  <c:v>9247415</c:v>
                </c:pt>
                <c:pt idx="2">
                  <c:v>9650859</c:v>
                </c:pt>
                <c:pt idx="3">
                  <c:v>9156331</c:v>
                </c:pt>
                <c:pt idx="4">
                  <c:v>8983147</c:v>
                </c:pt>
                <c:pt idx="5">
                  <c:v>9641656</c:v>
                </c:pt>
                <c:pt idx="6">
                  <c:v>10516937</c:v>
                </c:pt>
                <c:pt idx="7">
                  <c:v>11143190</c:v>
                </c:pt>
                <c:pt idx="8">
                  <c:v>10199689</c:v>
                </c:pt>
              </c:numCache>
            </c:numRef>
          </c:val>
          <c:smooth val="0"/>
          <c:extLst>
            <c:ext xmlns:c16="http://schemas.microsoft.com/office/drawing/2014/chart" uri="{C3380CC4-5D6E-409C-BE32-E72D297353CC}">
              <c16:uniqueId val="{00000002-DA3B-402C-907E-7E96F8B9982E}"/>
            </c:ext>
          </c:extLst>
        </c:ser>
        <c:ser>
          <c:idx val="3"/>
          <c:order val="3"/>
          <c:tx>
            <c:strRef>
              <c:f>Sheet1!$E$1</c:f>
              <c:strCache>
                <c:ptCount val="1"/>
                <c:pt idx="0">
                  <c:v>Net Cash Income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f>Sheet1!$A$2:$A$10</c:f>
              <c:strCache>
                <c:ptCount val="9"/>
                <c:pt idx="0">
                  <c:v>2016</c:v>
                </c:pt>
                <c:pt idx="1">
                  <c:v>2017</c:v>
                </c:pt>
                <c:pt idx="2">
                  <c:v>2018</c:v>
                </c:pt>
                <c:pt idx="3">
                  <c:v>2019</c:v>
                </c:pt>
                <c:pt idx="4">
                  <c:v>2020</c:v>
                </c:pt>
                <c:pt idx="5">
                  <c:v>2021</c:v>
                </c:pt>
                <c:pt idx="6">
                  <c:v>2022</c:v>
                </c:pt>
                <c:pt idx="7">
                  <c:v>2023</c:v>
                </c:pt>
                <c:pt idx="8">
                  <c:v>2024</c:v>
                </c:pt>
              </c:strCache>
            </c:strRef>
          </c:cat>
          <c:val>
            <c:numRef>
              <c:f>Sheet1!$E$2:$E$10</c:f>
              <c:numCache>
                <c:formatCode>[$-10409]#,##0;\(#,##0\)</c:formatCode>
                <c:ptCount val="9"/>
                <c:pt idx="0">
                  <c:v>3636932</c:v>
                </c:pt>
                <c:pt idx="1">
                  <c:v>4195364</c:v>
                </c:pt>
                <c:pt idx="2">
                  <c:v>3454036</c:v>
                </c:pt>
                <c:pt idx="3">
                  <c:v>3515881</c:v>
                </c:pt>
                <c:pt idx="4">
                  <c:v>3003710</c:v>
                </c:pt>
                <c:pt idx="5">
                  <c:v>3472376</c:v>
                </c:pt>
                <c:pt idx="6">
                  <c:v>5460860</c:v>
                </c:pt>
                <c:pt idx="7">
                  <c:v>3478049</c:v>
                </c:pt>
                <c:pt idx="8">
                  <c:v>4700890</c:v>
                </c:pt>
              </c:numCache>
            </c:numRef>
          </c:val>
          <c:smooth val="0"/>
          <c:extLst>
            <c:ext xmlns:c16="http://schemas.microsoft.com/office/drawing/2014/chart" uri="{C3380CC4-5D6E-409C-BE32-E72D297353CC}">
              <c16:uniqueId val="{00000003-DA3B-402C-907E-7E96F8B9982E}"/>
            </c:ext>
          </c:extLst>
        </c:ser>
        <c:dLbls>
          <c:showLegendKey val="0"/>
          <c:showVal val="0"/>
          <c:showCatName val="0"/>
          <c:showSerName val="0"/>
          <c:showPercent val="0"/>
          <c:showBubbleSize val="0"/>
        </c:dLbls>
        <c:smooth val="0"/>
        <c:axId val="2012024448"/>
        <c:axId val="2057175616"/>
      </c:lineChart>
      <c:catAx>
        <c:axId val="20120244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7175616"/>
        <c:crosses val="autoZero"/>
        <c:auto val="1"/>
        <c:lblAlgn val="ctr"/>
        <c:lblOffset val="100"/>
        <c:noMultiLvlLbl val="0"/>
      </c:catAx>
      <c:valAx>
        <c:axId val="2057175616"/>
        <c:scaling>
          <c:orientation val="minMax"/>
        </c:scaling>
        <c:delete val="0"/>
        <c:axPos val="l"/>
        <c:majorGridlines>
          <c:spPr>
            <a:ln w="9525" cap="flat" cmpd="sng" algn="ctr">
              <a:solidFill>
                <a:schemeClr val="tx1">
                  <a:lumMod val="15000"/>
                  <a:lumOff val="85000"/>
                </a:schemeClr>
              </a:solidFill>
              <a:round/>
            </a:ln>
            <a:effectLst/>
          </c:spPr>
        </c:majorGridlines>
        <c:numFmt formatCode="[$-10409]#,##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202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Georgia Cash Farm Income ($1000)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Gross Cash Income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Sheet1!$A$2:$A$10</c:f>
              <c:strCache>
                <c:ptCount val="9"/>
                <c:pt idx="0">
                  <c:v>2016</c:v>
                </c:pt>
                <c:pt idx="1">
                  <c:v>2017</c:v>
                </c:pt>
                <c:pt idx="2">
                  <c:v>2018</c:v>
                </c:pt>
                <c:pt idx="3">
                  <c:v>2019</c:v>
                </c:pt>
                <c:pt idx="4">
                  <c:v>2020</c:v>
                </c:pt>
                <c:pt idx="5">
                  <c:v>2021</c:v>
                </c:pt>
                <c:pt idx="6">
                  <c:v>2022</c:v>
                </c:pt>
                <c:pt idx="7">
                  <c:v>2023</c:v>
                </c:pt>
                <c:pt idx="8">
                  <c:v>2024</c:v>
                </c:pt>
              </c:strCache>
            </c:strRef>
          </c:cat>
          <c:val>
            <c:numRef>
              <c:f>Sheet1!$B$2:$B$10</c:f>
              <c:numCache>
                <c:formatCode>[$-10409]#,##0;\(#,##0\)</c:formatCode>
                <c:ptCount val="9"/>
                <c:pt idx="0">
                  <c:v>13022685</c:v>
                </c:pt>
                <c:pt idx="1">
                  <c:v>13442779</c:v>
                </c:pt>
                <c:pt idx="2">
                  <c:v>13104895</c:v>
                </c:pt>
                <c:pt idx="3">
                  <c:v>12672212</c:v>
                </c:pt>
                <c:pt idx="4">
                  <c:v>11986857</c:v>
                </c:pt>
                <c:pt idx="5">
                  <c:v>13114032</c:v>
                </c:pt>
                <c:pt idx="6">
                  <c:v>15977797</c:v>
                </c:pt>
                <c:pt idx="7">
                  <c:v>14621238</c:v>
                </c:pt>
                <c:pt idx="8">
                  <c:v>14900579</c:v>
                </c:pt>
              </c:numCache>
            </c:numRef>
          </c:val>
          <c:smooth val="0"/>
          <c:extLst>
            <c:ext xmlns:c16="http://schemas.microsoft.com/office/drawing/2014/chart" uri="{C3380CC4-5D6E-409C-BE32-E72D297353CC}">
              <c16:uniqueId val="{00000000-84EA-41F0-A9F2-EB5497DDD0E2}"/>
            </c:ext>
          </c:extLst>
        </c:ser>
        <c:ser>
          <c:idx val="1"/>
          <c:order val="1"/>
          <c:tx>
            <c:strRef>
              <c:f>Sheet1!$C$1</c:f>
              <c:strCache>
                <c:ptCount val="1"/>
                <c:pt idx="0">
                  <c:v>Gov. Payments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Sheet1!$A$2:$A$10</c:f>
              <c:strCache>
                <c:ptCount val="9"/>
                <c:pt idx="0">
                  <c:v>2016</c:v>
                </c:pt>
                <c:pt idx="1">
                  <c:v>2017</c:v>
                </c:pt>
                <c:pt idx="2">
                  <c:v>2018</c:v>
                </c:pt>
                <c:pt idx="3">
                  <c:v>2019</c:v>
                </c:pt>
                <c:pt idx="4">
                  <c:v>2020</c:v>
                </c:pt>
                <c:pt idx="5">
                  <c:v>2021</c:v>
                </c:pt>
                <c:pt idx="6">
                  <c:v>2022</c:v>
                </c:pt>
                <c:pt idx="7">
                  <c:v>2023</c:v>
                </c:pt>
                <c:pt idx="8">
                  <c:v>2024</c:v>
                </c:pt>
              </c:strCache>
            </c:strRef>
          </c:cat>
          <c:val>
            <c:numRef>
              <c:f>Sheet1!$C$2:$C$10</c:f>
              <c:numCache>
                <c:formatCode>[$-10409]#,##0;\(#,##0\)</c:formatCode>
                <c:ptCount val="9"/>
                <c:pt idx="0">
                  <c:v>581114</c:v>
                </c:pt>
                <c:pt idx="1">
                  <c:v>503066</c:v>
                </c:pt>
                <c:pt idx="2">
                  <c:v>408707</c:v>
                </c:pt>
                <c:pt idx="3">
                  <c:v>864837</c:v>
                </c:pt>
                <c:pt idx="4">
                  <c:v>1216198</c:v>
                </c:pt>
                <c:pt idx="5">
                  <c:v>688637</c:v>
                </c:pt>
                <c:pt idx="6">
                  <c:v>393874</c:v>
                </c:pt>
                <c:pt idx="7">
                  <c:v>222255</c:v>
                </c:pt>
                <c:pt idx="8">
                  <c:v>192602</c:v>
                </c:pt>
              </c:numCache>
            </c:numRef>
          </c:val>
          <c:smooth val="0"/>
          <c:extLst>
            <c:ext xmlns:c16="http://schemas.microsoft.com/office/drawing/2014/chart" uri="{C3380CC4-5D6E-409C-BE32-E72D297353CC}">
              <c16:uniqueId val="{00000001-84EA-41F0-A9F2-EB5497DDD0E2}"/>
            </c:ext>
          </c:extLst>
        </c:ser>
        <c:ser>
          <c:idx val="2"/>
          <c:order val="2"/>
          <c:tx>
            <c:strRef>
              <c:f>Sheet1!$D$1</c:f>
              <c:strCache>
                <c:ptCount val="1"/>
                <c:pt idx="0">
                  <c:v>Cash Expenses</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strRef>
              <c:f>Sheet1!$A$2:$A$10</c:f>
              <c:strCache>
                <c:ptCount val="9"/>
                <c:pt idx="0">
                  <c:v>2016</c:v>
                </c:pt>
                <c:pt idx="1">
                  <c:v>2017</c:v>
                </c:pt>
                <c:pt idx="2">
                  <c:v>2018</c:v>
                </c:pt>
                <c:pt idx="3">
                  <c:v>2019</c:v>
                </c:pt>
                <c:pt idx="4">
                  <c:v>2020</c:v>
                </c:pt>
                <c:pt idx="5">
                  <c:v>2021</c:v>
                </c:pt>
                <c:pt idx="6">
                  <c:v>2022</c:v>
                </c:pt>
                <c:pt idx="7">
                  <c:v>2023</c:v>
                </c:pt>
                <c:pt idx="8">
                  <c:v>2024</c:v>
                </c:pt>
              </c:strCache>
            </c:strRef>
          </c:cat>
          <c:val>
            <c:numRef>
              <c:f>Sheet1!$D$2:$D$10</c:f>
              <c:numCache>
                <c:formatCode>[$-10409]#,##0;\(#,##0\)</c:formatCode>
                <c:ptCount val="9"/>
                <c:pt idx="0">
                  <c:v>9385753</c:v>
                </c:pt>
                <c:pt idx="1">
                  <c:v>9247415</c:v>
                </c:pt>
                <c:pt idx="2">
                  <c:v>9650859</c:v>
                </c:pt>
                <c:pt idx="3">
                  <c:v>9156331</c:v>
                </c:pt>
                <c:pt idx="4">
                  <c:v>8983147</c:v>
                </c:pt>
                <c:pt idx="5">
                  <c:v>9641656</c:v>
                </c:pt>
                <c:pt idx="6">
                  <c:v>10516937</c:v>
                </c:pt>
                <c:pt idx="7">
                  <c:v>11143190</c:v>
                </c:pt>
                <c:pt idx="8">
                  <c:v>10199689</c:v>
                </c:pt>
              </c:numCache>
            </c:numRef>
          </c:val>
          <c:smooth val="0"/>
          <c:extLst>
            <c:ext xmlns:c16="http://schemas.microsoft.com/office/drawing/2014/chart" uri="{C3380CC4-5D6E-409C-BE32-E72D297353CC}">
              <c16:uniqueId val="{00000002-84EA-41F0-A9F2-EB5497DDD0E2}"/>
            </c:ext>
          </c:extLst>
        </c:ser>
        <c:ser>
          <c:idx val="3"/>
          <c:order val="3"/>
          <c:tx>
            <c:strRef>
              <c:f>Sheet1!$E$1</c:f>
              <c:strCache>
                <c:ptCount val="1"/>
                <c:pt idx="0">
                  <c:v>Net Cash Income</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f>Sheet1!$A$2:$A$10</c:f>
              <c:strCache>
                <c:ptCount val="9"/>
                <c:pt idx="0">
                  <c:v>2016</c:v>
                </c:pt>
                <c:pt idx="1">
                  <c:v>2017</c:v>
                </c:pt>
                <c:pt idx="2">
                  <c:v>2018</c:v>
                </c:pt>
                <c:pt idx="3">
                  <c:v>2019</c:v>
                </c:pt>
                <c:pt idx="4">
                  <c:v>2020</c:v>
                </c:pt>
                <c:pt idx="5">
                  <c:v>2021</c:v>
                </c:pt>
                <c:pt idx="6">
                  <c:v>2022</c:v>
                </c:pt>
                <c:pt idx="7">
                  <c:v>2023</c:v>
                </c:pt>
                <c:pt idx="8">
                  <c:v>2024</c:v>
                </c:pt>
              </c:strCache>
            </c:strRef>
          </c:cat>
          <c:val>
            <c:numRef>
              <c:f>Sheet1!$E$2:$E$10</c:f>
              <c:numCache>
                <c:formatCode>[$-10409]#,##0;\(#,##0\)</c:formatCode>
                <c:ptCount val="9"/>
                <c:pt idx="0">
                  <c:v>3636932</c:v>
                </c:pt>
                <c:pt idx="1">
                  <c:v>4195364</c:v>
                </c:pt>
                <c:pt idx="2">
                  <c:v>3454036</c:v>
                </c:pt>
                <c:pt idx="3">
                  <c:v>3515881</c:v>
                </c:pt>
                <c:pt idx="4">
                  <c:v>3003710</c:v>
                </c:pt>
                <c:pt idx="5">
                  <c:v>3472376</c:v>
                </c:pt>
                <c:pt idx="6">
                  <c:v>5460860</c:v>
                </c:pt>
                <c:pt idx="7">
                  <c:v>3478049</c:v>
                </c:pt>
                <c:pt idx="8">
                  <c:v>4700890</c:v>
                </c:pt>
              </c:numCache>
            </c:numRef>
          </c:val>
          <c:smooth val="0"/>
          <c:extLst>
            <c:ext xmlns:c16="http://schemas.microsoft.com/office/drawing/2014/chart" uri="{C3380CC4-5D6E-409C-BE32-E72D297353CC}">
              <c16:uniqueId val="{00000003-84EA-41F0-A9F2-EB5497DDD0E2}"/>
            </c:ext>
          </c:extLst>
        </c:ser>
        <c:dLbls>
          <c:showLegendKey val="0"/>
          <c:showVal val="0"/>
          <c:showCatName val="0"/>
          <c:showSerName val="0"/>
          <c:showPercent val="0"/>
          <c:showBubbleSize val="0"/>
        </c:dLbls>
        <c:smooth val="0"/>
        <c:axId val="2012024448"/>
        <c:axId val="2057175616"/>
      </c:lineChart>
      <c:catAx>
        <c:axId val="20120244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57175616"/>
        <c:crosses val="autoZero"/>
        <c:auto val="1"/>
        <c:lblAlgn val="ctr"/>
        <c:lblOffset val="100"/>
        <c:noMultiLvlLbl val="0"/>
      </c:catAx>
      <c:valAx>
        <c:axId val="2057175616"/>
        <c:scaling>
          <c:orientation val="minMax"/>
        </c:scaling>
        <c:delete val="0"/>
        <c:axPos val="l"/>
        <c:majorGridlines>
          <c:spPr>
            <a:ln w="9525" cap="flat" cmpd="sng" algn="ctr">
              <a:solidFill>
                <a:schemeClr val="tx1">
                  <a:lumMod val="15000"/>
                  <a:lumOff val="85000"/>
                </a:schemeClr>
              </a:solidFill>
              <a:round/>
            </a:ln>
            <a:effectLst/>
          </c:spPr>
        </c:majorGridlines>
        <c:numFmt formatCode="[$-10409]#,##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202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Georgia H-2A Adverse Effect Wage Rates (AEWR) </a:t>
            </a:r>
          </a:p>
        </c:rich>
      </c:tx>
      <c:layout>
        <c:manualLayout>
          <c:xMode val="edge"/>
          <c:yMode val="edge"/>
          <c:x val="0.12207696036155381"/>
          <c:y val="5.774130865803347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Sheet2!$BT$20</c:f>
              <c:strCache>
                <c:ptCount val="1"/>
              </c:strCache>
            </c:strRef>
          </c:tx>
          <c:spPr>
            <a:solidFill>
              <a:schemeClr val="bg1">
                <a:lumMod val="50000"/>
              </a:schemeClr>
            </a:solidFill>
            <a:ln>
              <a:noFill/>
            </a:ln>
            <a:effectLst/>
          </c:spPr>
          <c:invertIfNegative val="0"/>
          <c:dLbls>
            <c:dLbl>
              <c:idx val="1"/>
              <c:layout>
                <c:manualLayout>
                  <c:x val="0"/>
                  <c:y val="-9.21441117993378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23-4B42-9763-FDD43652CCC0}"/>
                </c:ext>
              </c:extLst>
            </c:dLbl>
            <c:dLbl>
              <c:idx val="3"/>
              <c:layout>
                <c:manualLayout>
                  <c:x val="0"/>
                  <c:y val="-0.101061283908951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23-4B42-9763-FDD43652CCC0}"/>
                </c:ext>
              </c:extLst>
            </c:dLbl>
            <c:dLbl>
              <c:idx val="5"/>
              <c:layout>
                <c:manualLayout>
                  <c:x val="0"/>
                  <c:y val="-8.6199330392928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23-4B42-9763-FDD43652CCC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Sheet2!$BS$21:$BS$31</c:f>
              <c:numCache>
                <c:formatCode>General</c:formatCode>
                <c:ptCount val="11"/>
                <c:pt idx="0">
                  <c:v>2016</c:v>
                </c:pt>
                <c:pt idx="1">
                  <c:v>2017</c:v>
                </c:pt>
                <c:pt idx="2">
                  <c:v>2018</c:v>
                </c:pt>
                <c:pt idx="3">
                  <c:v>2019</c:v>
                </c:pt>
                <c:pt idx="4">
                  <c:v>2020</c:v>
                </c:pt>
                <c:pt idx="5">
                  <c:v>2021</c:v>
                </c:pt>
                <c:pt idx="6">
                  <c:v>2022</c:v>
                </c:pt>
                <c:pt idx="7">
                  <c:v>2023</c:v>
                </c:pt>
                <c:pt idx="8">
                  <c:v>2024</c:v>
                </c:pt>
                <c:pt idx="9">
                  <c:v>2025</c:v>
                </c:pt>
                <c:pt idx="10">
                  <c:v>2026</c:v>
                </c:pt>
              </c:numCache>
            </c:numRef>
          </c:cat>
          <c:val>
            <c:numRef>
              <c:f>Sheet2!$BT$21:$BT$31</c:f>
              <c:numCache>
                <c:formatCode>_("$"* #,##0.00_);_("$"* \(#,##0.00\);_("$"* "-"??_);_(@_)</c:formatCode>
                <c:ptCount val="11"/>
                <c:pt idx="0">
                  <c:v>10.59</c:v>
                </c:pt>
                <c:pt idx="1">
                  <c:v>10.62</c:v>
                </c:pt>
                <c:pt idx="2">
                  <c:v>10.95</c:v>
                </c:pt>
                <c:pt idx="3">
                  <c:v>11.13</c:v>
                </c:pt>
                <c:pt idx="4">
                  <c:v>11.71</c:v>
                </c:pt>
                <c:pt idx="5">
                  <c:v>11.81</c:v>
                </c:pt>
                <c:pt idx="6">
                  <c:v>11.99</c:v>
                </c:pt>
                <c:pt idx="7">
                  <c:v>13.67</c:v>
                </c:pt>
                <c:pt idx="8">
                  <c:v>14.68</c:v>
                </c:pt>
                <c:pt idx="9">
                  <c:v>16.079999999999998</c:v>
                </c:pt>
                <c:pt idx="10">
                  <c:v>14.47</c:v>
                </c:pt>
              </c:numCache>
            </c:numRef>
          </c:val>
          <c:extLst>
            <c:ext xmlns:c16="http://schemas.microsoft.com/office/drawing/2014/chart" uri="{C3380CC4-5D6E-409C-BE32-E72D297353CC}">
              <c16:uniqueId val="{00000000-8323-4B42-9763-FDD43652CCC0}"/>
            </c:ext>
          </c:extLst>
        </c:ser>
        <c:dLbls>
          <c:showLegendKey val="0"/>
          <c:showVal val="0"/>
          <c:showCatName val="0"/>
          <c:showSerName val="0"/>
          <c:showPercent val="0"/>
          <c:showBubbleSize val="0"/>
        </c:dLbls>
        <c:gapWidth val="219"/>
        <c:overlap val="-27"/>
        <c:axId val="828972415"/>
        <c:axId val="828974335"/>
      </c:barChart>
      <c:catAx>
        <c:axId val="828972415"/>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a:t>Source: U.S. Department of Labor, January 10, 2026 </a:t>
                </a:r>
              </a:p>
            </c:rich>
          </c:tx>
          <c:layout>
            <c:manualLayout>
              <c:xMode val="edge"/>
              <c:yMode val="edge"/>
              <c:x val="4.5728942950759847E-2"/>
              <c:y val="0.9299665729021083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900" b="0" i="0" u="none" strike="noStrike" kern="1200" baseline="0">
                <a:solidFill>
                  <a:schemeClr val="tx1">
                    <a:lumMod val="65000"/>
                    <a:lumOff val="35000"/>
                  </a:schemeClr>
                </a:solidFill>
                <a:latin typeface="+mn-lt"/>
                <a:ea typeface="+mn-ea"/>
                <a:cs typeface="+mn-cs"/>
              </a:defRPr>
            </a:pPr>
            <a:endParaRPr lang="en-US"/>
          </a:p>
        </c:txPr>
        <c:crossAx val="828974335"/>
        <c:crossesAt val="0"/>
        <c:auto val="1"/>
        <c:lblAlgn val="ctr"/>
        <c:lblOffset val="100"/>
        <c:noMultiLvlLbl val="0"/>
      </c:catAx>
      <c:valAx>
        <c:axId val="828974335"/>
        <c:scaling>
          <c:orientation val="minMax"/>
          <c:max val="17.0001"/>
          <c:min val="1.0000000000000003E-4"/>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28972415"/>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FGYearbookTable04!$O$5</c:f>
              <c:strCache>
                <c:ptCount val="1"/>
                <c:pt idx="0">
                  <c:v>Feed</c:v>
                </c:pt>
              </c:strCache>
            </c:strRef>
          </c:tx>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FGYearbookTable04!$N$9:$N$19</c:f>
              <c:strCache>
                <c:ptCount val="10"/>
                <c:pt idx="0">
                  <c:v>16/17</c:v>
                </c:pt>
                <c:pt idx="1">
                  <c:v>17/18</c:v>
                </c:pt>
                <c:pt idx="2">
                  <c:v>18/19</c:v>
                </c:pt>
                <c:pt idx="3">
                  <c:v>19/20</c:v>
                </c:pt>
                <c:pt idx="4">
                  <c:v>20/21</c:v>
                </c:pt>
                <c:pt idx="5">
                  <c:v>21/22</c:v>
                </c:pt>
                <c:pt idx="6">
                  <c:v>22/23</c:v>
                </c:pt>
                <c:pt idx="7">
                  <c:v>23/24</c:v>
                </c:pt>
                <c:pt idx="8">
                  <c:v>24/25e</c:v>
                </c:pt>
                <c:pt idx="9">
                  <c:v>25/26f</c:v>
                </c:pt>
              </c:strCache>
            </c:strRef>
          </c:cat>
          <c:val>
            <c:numRef>
              <c:f>FGYearbookTable04!$O$9:$O$18</c:f>
              <c:numCache>
                <c:formatCode>_(* #,##0_);_(* \(#,##0\);_(* "-"??_);_(@_)</c:formatCode>
                <c:ptCount val="10"/>
                <c:pt idx="0">
                  <c:v>5467.8863668000004</c:v>
                </c:pt>
                <c:pt idx="1">
                  <c:v>5304.5489496999999</c:v>
                </c:pt>
                <c:pt idx="2">
                  <c:v>5392.0637913999999</c:v>
                </c:pt>
                <c:pt idx="3">
                  <c:v>5778.3416262000001</c:v>
                </c:pt>
                <c:pt idx="4">
                  <c:v>5667.3635160999993</c:v>
                </c:pt>
                <c:pt idx="5">
                  <c:v>5670.4342122999997</c:v>
                </c:pt>
                <c:pt idx="6">
                  <c:v>5485.8381291999995</c:v>
                </c:pt>
                <c:pt idx="7">
                  <c:v>5831.7244985999996</c:v>
                </c:pt>
                <c:pt idx="8">
                  <c:v>5454</c:v>
                </c:pt>
                <c:pt idx="9">
                  <c:v>6200</c:v>
                </c:pt>
              </c:numCache>
            </c:numRef>
          </c:val>
          <c:extLst>
            <c:ext xmlns:c16="http://schemas.microsoft.com/office/drawing/2014/chart" uri="{C3380CC4-5D6E-409C-BE32-E72D297353CC}">
              <c16:uniqueId val="{00000000-EB64-2947-A4A5-B4D366EE39BA}"/>
            </c:ext>
          </c:extLst>
        </c:ser>
        <c:ser>
          <c:idx val="1"/>
          <c:order val="1"/>
          <c:tx>
            <c:strRef>
              <c:f>FGYearbookTable04!$P$5</c:f>
              <c:strCache>
                <c:ptCount val="1"/>
                <c:pt idx="0">
                  <c:v>Ethanol</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FGYearbookTable04!$N$9:$N$19</c:f>
              <c:strCache>
                <c:ptCount val="10"/>
                <c:pt idx="0">
                  <c:v>16/17</c:v>
                </c:pt>
                <c:pt idx="1">
                  <c:v>17/18</c:v>
                </c:pt>
                <c:pt idx="2">
                  <c:v>18/19</c:v>
                </c:pt>
                <c:pt idx="3">
                  <c:v>19/20</c:v>
                </c:pt>
                <c:pt idx="4">
                  <c:v>20/21</c:v>
                </c:pt>
                <c:pt idx="5">
                  <c:v>21/22</c:v>
                </c:pt>
                <c:pt idx="6">
                  <c:v>22/23</c:v>
                </c:pt>
                <c:pt idx="7">
                  <c:v>23/24</c:v>
                </c:pt>
                <c:pt idx="8">
                  <c:v>24/25e</c:v>
                </c:pt>
                <c:pt idx="9">
                  <c:v>25/26f</c:v>
                </c:pt>
              </c:strCache>
            </c:strRef>
          </c:cat>
          <c:val>
            <c:numRef>
              <c:f>FGYearbookTable04!$P$9:$P$18</c:f>
              <c:numCache>
                <c:formatCode>_(* #,##0_);_(* \(#,##0\);_(* "-"??_);_(@_)</c:formatCode>
                <c:ptCount val="10"/>
                <c:pt idx="0">
                  <c:v>5431.9530000000004</c:v>
                </c:pt>
                <c:pt idx="1">
                  <c:v>5604.8270000000002</c:v>
                </c:pt>
                <c:pt idx="2">
                  <c:v>5378.0259999999998</c:v>
                </c:pt>
                <c:pt idx="3">
                  <c:v>4856.6750000000002</c:v>
                </c:pt>
                <c:pt idx="4">
                  <c:v>5027.5950000000003</c:v>
                </c:pt>
                <c:pt idx="5">
                  <c:v>5319.6149999999998</c:v>
                </c:pt>
                <c:pt idx="6">
                  <c:v>5175.6499999999996</c:v>
                </c:pt>
                <c:pt idx="7">
                  <c:v>5488.58</c:v>
                </c:pt>
                <c:pt idx="8">
                  <c:v>5436</c:v>
                </c:pt>
                <c:pt idx="9">
                  <c:v>5600</c:v>
                </c:pt>
              </c:numCache>
            </c:numRef>
          </c:val>
          <c:extLst>
            <c:ext xmlns:c16="http://schemas.microsoft.com/office/drawing/2014/chart" uri="{C3380CC4-5D6E-409C-BE32-E72D297353CC}">
              <c16:uniqueId val="{00000001-EB64-2947-A4A5-B4D366EE39BA}"/>
            </c:ext>
          </c:extLst>
        </c:ser>
        <c:ser>
          <c:idx val="2"/>
          <c:order val="2"/>
          <c:tx>
            <c:strRef>
              <c:f>FGYearbookTable04!$Q$5</c:f>
              <c:strCache>
                <c:ptCount val="1"/>
                <c:pt idx="0">
                  <c:v>Exports</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6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FGYearbookTable04!$N$9:$N$19</c:f>
              <c:strCache>
                <c:ptCount val="10"/>
                <c:pt idx="0">
                  <c:v>16/17</c:v>
                </c:pt>
                <c:pt idx="1">
                  <c:v>17/18</c:v>
                </c:pt>
                <c:pt idx="2">
                  <c:v>18/19</c:v>
                </c:pt>
                <c:pt idx="3">
                  <c:v>19/20</c:v>
                </c:pt>
                <c:pt idx="4">
                  <c:v>20/21</c:v>
                </c:pt>
                <c:pt idx="5">
                  <c:v>21/22</c:v>
                </c:pt>
                <c:pt idx="6">
                  <c:v>22/23</c:v>
                </c:pt>
                <c:pt idx="7">
                  <c:v>23/24</c:v>
                </c:pt>
                <c:pt idx="8">
                  <c:v>24/25e</c:v>
                </c:pt>
                <c:pt idx="9">
                  <c:v>25/26f</c:v>
                </c:pt>
              </c:strCache>
            </c:strRef>
          </c:cat>
          <c:val>
            <c:numRef>
              <c:f>FGYearbookTable04!$Q$9:$Q$18</c:f>
              <c:numCache>
                <c:formatCode>_(* #,##0_);_(* \(#,##0\);_(* "-"??_);_(@_)</c:formatCode>
                <c:ptCount val="10"/>
                <c:pt idx="0">
                  <c:v>2295.6603526999997</c:v>
                </c:pt>
                <c:pt idx="1">
                  <c:v>2437.1092174</c:v>
                </c:pt>
                <c:pt idx="2">
                  <c:v>2068.3107301999999</c:v>
                </c:pt>
                <c:pt idx="3">
                  <c:v>1778.4448824999997</c:v>
                </c:pt>
                <c:pt idx="4">
                  <c:v>2746.8952224999998</c:v>
                </c:pt>
                <c:pt idx="5">
                  <c:v>2472.3828558</c:v>
                </c:pt>
                <c:pt idx="6">
                  <c:v>1661.8765306</c:v>
                </c:pt>
                <c:pt idx="7">
                  <c:v>2254.7964725000002</c:v>
                </c:pt>
                <c:pt idx="8">
                  <c:v>2858</c:v>
                </c:pt>
                <c:pt idx="9">
                  <c:v>3200</c:v>
                </c:pt>
              </c:numCache>
            </c:numRef>
          </c:val>
          <c:extLst>
            <c:ext xmlns:c16="http://schemas.microsoft.com/office/drawing/2014/chart" uri="{C3380CC4-5D6E-409C-BE32-E72D297353CC}">
              <c16:uniqueId val="{00000002-EB64-2947-A4A5-B4D366EE39BA}"/>
            </c:ext>
          </c:extLst>
        </c:ser>
        <c:ser>
          <c:idx val="3"/>
          <c:order val="3"/>
          <c:tx>
            <c:strRef>
              <c:f>FGYearbookTable04!$R$5</c:f>
              <c:strCache>
                <c:ptCount val="1"/>
                <c:pt idx="0">
                  <c:v>FSI</c:v>
                </c:pt>
              </c:strCache>
            </c:strRef>
          </c:tx>
          <c:spPr>
            <a:solidFill>
              <a:schemeClr val="accent4"/>
            </a:solidFill>
            <a:ln>
              <a:noFill/>
            </a:ln>
            <a:effectLst/>
          </c:spPr>
          <c:invertIfNegative val="0"/>
          <c:cat>
            <c:strRef>
              <c:f>FGYearbookTable04!$N$9:$N$19</c:f>
              <c:strCache>
                <c:ptCount val="10"/>
                <c:pt idx="0">
                  <c:v>16/17</c:v>
                </c:pt>
                <c:pt idx="1">
                  <c:v>17/18</c:v>
                </c:pt>
                <c:pt idx="2">
                  <c:v>18/19</c:v>
                </c:pt>
                <c:pt idx="3">
                  <c:v>19/20</c:v>
                </c:pt>
                <c:pt idx="4">
                  <c:v>20/21</c:v>
                </c:pt>
                <c:pt idx="5">
                  <c:v>21/22</c:v>
                </c:pt>
                <c:pt idx="6">
                  <c:v>22/23</c:v>
                </c:pt>
                <c:pt idx="7">
                  <c:v>23/24</c:v>
                </c:pt>
                <c:pt idx="8">
                  <c:v>24/25e</c:v>
                </c:pt>
                <c:pt idx="9">
                  <c:v>25/26f</c:v>
                </c:pt>
              </c:strCache>
            </c:strRef>
          </c:cat>
          <c:val>
            <c:numRef>
              <c:f>FGYearbookTable04!$R$9:$R$18</c:f>
              <c:numCache>
                <c:formatCode>_(* #,##0_);_(* \(#,##0\);_(* "-"??_);_(@_)</c:formatCode>
                <c:ptCount val="10"/>
                <c:pt idx="0">
                  <c:v>1453.2171346999985</c:v>
                </c:pt>
                <c:pt idx="1">
                  <c:v>1451.7903391999989</c:v>
                </c:pt>
                <c:pt idx="2">
                  <c:v>1414.3933623000003</c:v>
                </c:pt>
                <c:pt idx="3">
                  <c:v>1429.2763287999996</c:v>
                </c:pt>
                <c:pt idx="4">
                  <c:v>1438.8187823999997</c:v>
                </c:pt>
                <c:pt idx="5">
                  <c:v>1437.0189412000009</c:v>
                </c:pt>
                <c:pt idx="6">
                  <c:v>1382.3728856999996</c:v>
                </c:pt>
                <c:pt idx="7">
                  <c:v>1390.5274780999998</c:v>
                </c:pt>
                <c:pt idx="8">
                  <c:v>1377</c:v>
                </c:pt>
                <c:pt idx="9">
                  <c:v>1370</c:v>
                </c:pt>
              </c:numCache>
            </c:numRef>
          </c:val>
          <c:extLst>
            <c:ext xmlns:c16="http://schemas.microsoft.com/office/drawing/2014/chart" uri="{C3380CC4-5D6E-409C-BE32-E72D297353CC}">
              <c16:uniqueId val="{00000003-EB64-2947-A4A5-B4D366EE39BA}"/>
            </c:ext>
          </c:extLst>
        </c:ser>
        <c:dLbls>
          <c:showLegendKey val="0"/>
          <c:showVal val="0"/>
          <c:showCatName val="0"/>
          <c:showSerName val="0"/>
          <c:showPercent val="0"/>
          <c:showBubbleSize val="0"/>
        </c:dLbls>
        <c:gapWidth val="25"/>
        <c:overlap val="100"/>
        <c:axId val="519212256"/>
        <c:axId val="519198896"/>
      </c:barChart>
      <c:lineChart>
        <c:grouping val="standard"/>
        <c:varyColors val="0"/>
        <c:ser>
          <c:idx val="5"/>
          <c:order val="4"/>
          <c:tx>
            <c:v>Production</c:v>
          </c:tx>
          <c:spPr>
            <a:ln w="63500" cap="rnd">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1600" b="1" i="0" u="none" strike="noStrike" kern="1200" baseline="0">
                    <a:solidFill>
                      <a:schemeClr val="accent5">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FGYearbookTable04!$N$9:$N$18</c:f>
              <c:strCache>
                <c:ptCount val="10"/>
                <c:pt idx="0">
                  <c:v>16/17</c:v>
                </c:pt>
                <c:pt idx="1">
                  <c:v>17/18</c:v>
                </c:pt>
                <c:pt idx="2">
                  <c:v>18/19</c:v>
                </c:pt>
                <c:pt idx="3">
                  <c:v>19/20</c:v>
                </c:pt>
                <c:pt idx="4">
                  <c:v>20/21</c:v>
                </c:pt>
                <c:pt idx="5">
                  <c:v>21/22</c:v>
                </c:pt>
                <c:pt idx="6">
                  <c:v>22/23</c:v>
                </c:pt>
                <c:pt idx="7">
                  <c:v>23/24</c:v>
                </c:pt>
                <c:pt idx="8">
                  <c:v>24/25e</c:v>
                </c:pt>
                <c:pt idx="9">
                  <c:v>25/26f</c:v>
                </c:pt>
              </c:strCache>
            </c:strRef>
          </c:cat>
          <c:val>
            <c:numRef>
              <c:f>FGYearbookTable04!$V$9:$V$18</c:f>
              <c:numCache>
                <c:formatCode>_(* #,##0_);_(* \(#,##0\);_(* "-"??_);_(@_)</c:formatCode>
                <c:ptCount val="10"/>
                <c:pt idx="0">
                  <c:v>15148.038</c:v>
                </c:pt>
                <c:pt idx="1">
                  <c:v>14609.406999999999</c:v>
                </c:pt>
                <c:pt idx="2">
                  <c:v>14321.674000000001</c:v>
                </c:pt>
                <c:pt idx="3">
                  <c:v>13568.306</c:v>
                </c:pt>
                <c:pt idx="4">
                  <c:v>14086.699000000001</c:v>
                </c:pt>
                <c:pt idx="5">
                  <c:v>15017.788</c:v>
                </c:pt>
                <c:pt idx="6">
                  <c:v>13650.3863</c:v>
                </c:pt>
                <c:pt idx="7">
                  <c:v>15340.371499999999</c:v>
                </c:pt>
                <c:pt idx="8">
                  <c:v>14891.755999999999</c:v>
                </c:pt>
                <c:pt idx="9">
                  <c:v>17020.548999999999</c:v>
                </c:pt>
              </c:numCache>
            </c:numRef>
          </c:val>
          <c:smooth val="0"/>
          <c:extLst>
            <c:ext xmlns:c16="http://schemas.microsoft.com/office/drawing/2014/chart" uri="{C3380CC4-5D6E-409C-BE32-E72D297353CC}">
              <c16:uniqueId val="{00000004-EB64-2947-A4A5-B4D366EE39BA}"/>
            </c:ext>
          </c:extLst>
        </c:ser>
        <c:ser>
          <c:idx val="6"/>
          <c:order val="5"/>
          <c:tx>
            <c:v>Ending Stocks</c:v>
          </c:tx>
          <c:spPr>
            <a:ln w="63500"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16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FGYearbookTable04!$N$9:$N$18</c:f>
              <c:strCache>
                <c:ptCount val="10"/>
                <c:pt idx="0">
                  <c:v>16/17</c:v>
                </c:pt>
                <c:pt idx="1">
                  <c:v>17/18</c:v>
                </c:pt>
                <c:pt idx="2">
                  <c:v>18/19</c:v>
                </c:pt>
                <c:pt idx="3">
                  <c:v>19/20</c:v>
                </c:pt>
                <c:pt idx="4">
                  <c:v>20/21</c:v>
                </c:pt>
                <c:pt idx="5">
                  <c:v>21/22</c:v>
                </c:pt>
                <c:pt idx="6">
                  <c:v>22/23</c:v>
                </c:pt>
                <c:pt idx="7">
                  <c:v>23/24</c:v>
                </c:pt>
                <c:pt idx="8">
                  <c:v>24/25e</c:v>
                </c:pt>
                <c:pt idx="9">
                  <c:v>25/26f</c:v>
                </c:pt>
              </c:strCache>
            </c:strRef>
          </c:cat>
          <c:val>
            <c:numRef>
              <c:f>FGYearbookTable04!$U$9:$U$18</c:f>
              <c:numCache>
                <c:formatCode>_(* #,##0_);_(* \(#,##0\);_(* "-"??_);_(@_)</c:formatCode>
                <c:ptCount val="10"/>
                <c:pt idx="0">
                  <c:v>2293.2982787000001</c:v>
                </c:pt>
                <c:pt idx="1">
                  <c:v>2140.3146192999998</c:v>
                </c:pt>
                <c:pt idx="2">
                  <c:v>2237.0021817000002</c:v>
                </c:pt>
                <c:pt idx="3">
                  <c:v>2004.3378926999999</c:v>
                </c:pt>
                <c:pt idx="4">
                  <c:v>1234.4986081999998</c:v>
                </c:pt>
                <c:pt idx="5">
                  <c:v>1376.8923024999999</c:v>
                </c:pt>
                <c:pt idx="6">
                  <c:v>1360.2003129</c:v>
                </c:pt>
                <c:pt idx="7">
                  <c:v>1763.3669767999997</c:v>
                </c:pt>
                <c:pt idx="8">
                  <c:v>1551</c:v>
                </c:pt>
                <c:pt idx="9">
                  <c:v>2227</c:v>
                </c:pt>
              </c:numCache>
            </c:numRef>
          </c:val>
          <c:smooth val="0"/>
          <c:extLst>
            <c:ext xmlns:c16="http://schemas.microsoft.com/office/drawing/2014/chart" uri="{C3380CC4-5D6E-409C-BE32-E72D297353CC}">
              <c16:uniqueId val="{00000005-EB64-2947-A4A5-B4D366EE39BA}"/>
            </c:ext>
          </c:extLst>
        </c:ser>
        <c:dLbls>
          <c:showLegendKey val="0"/>
          <c:showVal val="0"/>
          <c:showCatName val="0"/>
          <c:showSerName val="0"/>
          <c:showPercent val="0"/>
          <c:showBubbleSize val="0"/>
        </c:dLbls>
        <c:marker val="1"/>
        <c:smooth val="0"/>
        <c:axId val="519212256"/>
        <c:axId val="519198896"/>
      </c:lineChart>
      <c:catAx>
        <c:axId val="51921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19198896"/>
        <c:crosses val="autoZero"/>
        <c:auto val="1"/>
        <c:lblAlgn val="ctr"/>
        <c:lblOffset val="100"/>
        <c:noMultiLvlLbl val="0"/>
      </c:catAx>
      <c:valAx>
        <c:axId val="519198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Million Bushels</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19212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2"/>
          <c:tx>
            <c:v>Crush</c:v>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'tab3'!$A$43:$A$53</c:f>
              <c:strCache>
                <c:ptCount val="11"/>
                <c:pt idx="0">
                  <c:v>15/16</c:v>
                </c:pt>
                <c:pt idx="1">
                  <c:v>16/17</c:v>
                </c:pt>
                <c:pt idx="2">
                  <c:v>17/18</c:v>
                </c:pt>
                <c:pt idx="3">
                  <c:v>18/19</c:v>
                </c:pt>
                <c:pt idx="4">
                  <c:v>19/20</c:v>
                </c:pt>
                <c:pt idx="5">
                  <c:v>20/21</c:v>
                </c:pt>
                <c:pt idx="6">
                  <c:v>21/22</c:v>
                </c:pt>
                <c:pt idx="7">
                  <c:v>22/23</c:v>
                </c:pt>
                <c:pt idx="8">
                  <c:v>23'24</c:v>
                </c:pt>
                <c:pt idx="9">
                  <c:v>24/25e</c:v>
                </c:pt>
                <c:pt idx="10">
                  <c:v>25/26p</c:v>
                </c:pt>
              </c:strCache>
            </c:strRef>
          </c:cat>
          <c:val>
            <c:numRef>
              <c:f>'tab3'!$F$43:$F$53</c:f>
              <c:numCache>
                <c:formatCode>#,##0_______)</c:formatCode>
                <c:ptCount val="11"/>
                <c:pt idx="0">
                  <c:v>1886.2368000000001</c:v>
                </c:pt>
                <c:pt idx="1">
                  <c:v>1901.1980666666666</c:v>
                </c:pt>
                <c:pt idx="2">
                  <c:v>2054.9319999999998</c:v>
                </c:pt>
                <c:pt idx="3">
                  <c:v>2091.9902999999999</c:v>
                </c:pt>
                <c:pt idx="4">
                  <c:v>2164.5542</c:v>
                </c:pt>
                <c:pt idx="5">
                  <c:v>2140.5846999999999</c:v>
                </c:pt>
                <c:pt idx="6">
                  <c:v>2203.8721999999998</c:v>
                </c:pt>
                <c:pt idx="7">
                  <c:v>2211.9378000000002</c:v>
                </c:pt>
                <c:pt idx="8">
                  <c:v>2285.3031999999998</c:v>
                </c:pt>
                <c:pt idx="9">
                  <c:v>2445</c:v>
                </c:pt>
                <c:pt idx="10">
                  <c:v>2570</c:v>
                </c:pt>
              </c:numCache>
            </c:numRef>
          </c:val>
          <c:extLst>
            <c:ext xmlns:c16="http://schemas.microsoft.com/office/drawing/2014/chart" uri="{C3380CC4-5D6E-409C-BE32-E72D297353CC}">
              <c16:uniqueId val="{00000000-7649-DC41-BF61-0C95FF1BDE88}"/>
            </c:ext>
          </c:extLst>
        </c:ser>
        <c:ser>
          <c:idx val="2"/>
          <c:order val="3"/>
          <c:tx>
            <c:v>Exports</c:v>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'tab3'!$A$43:$A$53</c:f>
              <c:strCache>
                <c:ptCount val="11"/>
                <c:pt idx="0">
                  <c:v>15/16</c:v>
                </c:pt>
                <c:pt idx="1">
                  <c:v>16/17</c:v>
                </c:pt>
                <c:pt idx="2">
                  <c:v>17/18</c:v>
                </c:pt>
                <c:pt idx="3">
                  <c:v>18/19</c:v>
                </c:pt>
                <c:pt idx="4">
                  <c:v>19/20</c:v>
                </c:pt>
                <c:pt idx="5">
                  <c:v>20/21</c:v>
                </c:pt>
                <c:pt idx="6">
                  <c:v>21/22</c:v>
                </c:pt>
                <c:pt idx="7">
                  <c:v>22/23</c:v>
                </c:pt>
                <c:pt idx="8">
                  <c:v>23'24</c:v>
                </c:pt>
                <c:pt idx="9">
                  <c:v>24/25e</c:v>
                </c:pt>
                <c:pt idx="10">
                  <c:v>25/26p</c:v>
                </c:pt>
              </c:strCache>
            </c:strRef>
          </c:cat>
          <c:val>
            <c:numRef>
              <c:f>'tab3'!$G$43:$G$53</c:f>
              <c:numCache>
                <c:formatCode>#,##0_______)</c:formatCode>
                <c:ptCount val="11"/>
                <c:pt idx="0">
                  <c:v>1942.6386441855982</c:v>
                </c:pt>
                <c:pt idx="1">
                  <c:v>2166.5510659068295</c:v>
                </c:pt>
                <c:pt idx="2">
                  <c:v>2133.7309</c:v>
                </c:pt>
                <c:pt idx="3">
                  <c:v>1753.43</c:v>
                </c:pt>
                <c:pt idx="4">
                  <c:v>1682.875</c:v>
                </c:pt>
                <c:pt idx="5">
                  <c:v>2265.7617</c:v>
                </c:pt>
                <c:pt idx="6">
                  <c:v>2152.0904999999998</c:v>
                </c:pt>
                <c:pt idx="7">
                  <c:v>1979.5441000000001</c:v>
                </c:pt>
                <c:pt idx="8">
                  <c:v>1700</c:v>
                </c:pt>
                <c:pt idx="9">
                  <c:v>1882</c:v>
                </c:pt>
                <c:pt idx="10">
                  <c:v>1575</c:v>
                </c:pt>
              </c:numCache>
            </c:numRef>
          </c:val>
          <c:extLst>
            <c:ext xmlns:c16="http://schemas.microsoft.com/office/drawing/2014/chart" uri="{C3380CC4-5D6E-409C-BE32-E72D297353CC}">
              <c16:uniqueId val="{00000001-7649-DC41-BF61-0C95FF1BDE88}"/>
            </c:ext>
          </c:extLst>
        </c:ser>
        <c:ser>
          <c:idx val="3"/>
          <c:order val="4"/>
          <c:tx>
            <c:v>SFR</c:v>
          </c:tx>
          <c:spPr>
            <a:solidFill>
              <a:schemeClr val="accent4"/>
            </a:solidFill>
            <a:ln>
              <a:noFill/>
            </a:ln>
            <a:effectLst/>
          </c:spPr>
          <c:invertIfNegative val="0"/>
          <c:cat>
            <c:strRef>
              <c:f>'tab3'!$A$43:$A$53</c:f>
              <c:strCache>
                <c:ptCount val="11"/>
                <c:pt idx="0">
                  <c:v>15/16</c:v>
                </c:pt>
                <c:pt idx="1">
                  <c:v>16/17</c:v>
                </c:pt>
                <c:pt idx="2">
                  <c:v>17/18</c:v>
                </c:pt>
                <c:pt idx="3">
                  <c:v>18/19</c:v>
                </c:pt>
                <c:pt idx="4">
                  <c:v>19/20</c:v>
                </c:pt>
                <c:pt idx="5">
                  <c:v>20/21</c:v>
                </c:pt>
                <c:pt idx="6">
                  <c:v>21/22</c:v>
                </c:pt>
                <c:pt idx="7">
                  <c:v>22/23</c:v>
                </c:pt>
                <c:pt idx="8">
                  <c:v>23'24</c:v>
                </c:pt>
                <c:pt idx="9">
                  <c:v>24/25e</c:v>
                </c:pt>
                <c:pt idx="10">
                  <c:v>25/26p</c:v>
                </c:pt>
              </c:strCache>
            </c:strRef>
          </c:cat>
          <c:val>
            <c:numRef>
              <c:f>'tab3'!$H$43:$H$53</c:f>
              <c:numCache>
                <c:formatCode>#,##0_______)</c:formatCode>
                <c:ptCount val="11"/>
                <c:pt idx="0">
                  <c:v>115.32546532773108</c:v>
                </c:pt>
                <c:pt idx="1">
                  <c:v>146.16157469679365</c:v>
                </c:pt>
                <c:pt idx="2">
                  <c:v>108.27059999999938</c:v>
                </c:pt>
                <c:pt idx="3">
                  <c:v>109.83999999999946</c:v>
                </c:pt>
                <c:pt idx="4">
                  <c:v>105.5323000000003</c:v>
                </c:pt>
                <c:pt idx="5">
                  <c:v>111.33259999999927</c:v>
                </c:pt>
                <c:pt idx="6">
                  <c:v>107.02950000000101</c:v>
                </c:pt>
                <c:pt idx="7">
                  <c:v>113.61950000000024</c:v>
                </c:pt>
                <c:pt idx="8">
                  <c:v>119.3399000000004</c:v>
                </c:pt>
                <c:pt idx="9">
                  <c:v>94</c:v>
                </c:pt>
                <c:pt idx="10">
                  <c:v>112</c:v>
                </c:pt>
              </c:numCache>
            </c:numRef>
          </c:val>
          <c:extLst>
            <c:ext xmlns:c16="http://schemas.microsoft.com/office/drawing/2014/chart" uri="{C3380CC4-5D6E-409C-BE32-E72D297353CC}">
              <c16:uniqueId val="{00000002-7649-DC41-BF61-0C95FF1BDE88}"/>
            </c:ext>
          </c:extLst>
        </c:ser>
        <c:dLbls>
          <c:showLegendKey val="0"/>
          <c:showVal val="0"/>
          <c:showCatName val="0"/>
          <c:showSerName val="0"/>
          <c:showPercent val="0"/>
          <c:showBubbleSize val="0"/>
        </c:dLbls>
        <c:gapWidth val="30"/>
        <c:overlap val="100"/>
        <c:axId val="317125760"/>
        <c:axId val="359051520"/>
      </c:barChart>
      <c:lineChart>
        <c:grouping val="standard"/>
        <c:varyColors val="0"/>
        <c:ser>
          <c:idx val="0"/>
          <c:order val="0"/>
          <c:tx>
            <c:v>Production</c:v>
          </c:tx>
          <c:spPr>
            <a:ln w="63500" cap="rnd">
              <a:solidFill>
                <a:schemeClr val="accent5"/>
              </a:solidFill>
              <a:round/>
            </a:ln>
            <a:effectLst/>
          </c:spPr>
          <c:marker>
            <c:symbol val="none"/>
          </c:marker>
          <c:dLbls>
            <c:dLbl>
              <c:idx val="4"/>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7649-DC41-BF61-0C95FF1BDE88}"/>
                </c:ext>
              </c:extLst>
            </c:dLbl>
            <c:dLbl>
              <c:idx val="5"/>
              <c:layout>
                <c:manualLayout>
                  <c:x val="-3.413400699924201E-2"/>
                  <c:y val="-2.1778047899033325E-2"/>
                </c:manualLayout>
              </c:layout>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49-DC41-BF61-0C95FF1BDE88}"/>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'tab3'!$A$43:$A$53</c:f>
              <c:strCache>
                <c:ptCount val="11"/>
                <c:pt idx="0">
                  <c:v>15/16</c:v>
                </c:pt>
                <c:pt idx="1">
                  <c:v>16/17</c:v>
                </c:pt>
                <c:pt idx="2">
                  <c:v>17/18</c:v>
                </c:pt>
                <c:pt idx="3">
                  <c:v>18/19</c:v>
                </c:pt>
                <c:pt idx="4">
                  <c:v>19/20</c:v>
                </c:pt>
                <c:pt idx="5">
                  <c:v>20/21</c:v>
                </c:pt>
                <c:pt idx="6">
                  <c:v>21/22</c:v>
                </c:pt>
                <c:pt idx="7">
                  <c:v>22/23</c:v>
                </c:pt>
                <c:pt idx="8">
                  <c:v>23'24</c:v>
                </c:pt>
                <c:pt idx="9">
                  <c:v>24/25e</c:v>
                </c:pt>
                <c:pt idx="10">
                  <c:v>25/26p</c:v>
                </c:pt>
              </c:strCache>
            </c:strRef>
          </c:cat>
          <c:val>
            <c:numRef>
              <c:f>'tab3'!$C$43:$C$53</c:f>
              <c:numCache>
                <c:formatCode>#,##0_______)</c:formatCode>
                <c:ptCount val="11"/>
                <c:pt idx="0">
                  <c:v>3926.779</c:v>
                </c:pt>
                <c:pt idx="1">
                  <c:v>4296.4960000000001</c:v>
                </c:pt>
                <c:pt idx="2">
                  <c:v>4411.6329999999998</c:v>
                </c:pt>
                <c:pt idx="3">
                  <c:v>4428.1499999999996</c:v>
                </c:pt>
                <c:pt idx="4">
                  <c:v>3551.07</c:v>
                </c:pt>
                <c:pt idx="5">
                  <c:v>4216.3019999999997</c:v>
                </c:pt>
                <c:pt idx="6">
                  <c:v>4464.4920000000002</c:v>
                </c:pt>
                <c:pt idx="7">
                  <c:v>4270.3810000000003</c:v>
                </c:pt>
                <c:pt idx="8">
                  <c:v>4162.0569999999998</c:v>
                </c:pt>
                <c:pt idx="9">
                  <c:v>4374</c:v>
                </c:pt>
                <c:pt idx="10">
                  <c:v>4262</c:v>
                </c:pt>
              </c:numCache>
            </c:numRef>
          </c:val>
          <c:smooth val="0"/>
          <c:extLst>
            <c:ext xmlns:c16="http://schemas.microsoft.com/office/drawing/2014/chart" uri="{C3380CC4-5D6E-409C-BE32-E72D297353CC}">
              <c16:uniqueId val="{00000003-7649-DC41-BF61-0C95FF1BDE88}"/>
            </c:ext>
          </c:extLst>
        </c:ser>
        <c:ser>
          <c:idx val="4"/>
          <c:order val="1"/>
          <c:tx>
            <c:v>Ending Stocks</c:v>
          </c:tx>
          <c:spPr>
            <a:ln w="63500" cap="rnd">
              <a:solidFill>
                <a:schemeClr val="accent1"/>
              </a:solidFill>
              <a:round/>
            </a:ln>
            <a:effectLst/>
          </c:spPr>
          <c:marker>
            <c:symbol val="none"/>
          </c:marker>
          <c:dLbls>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49-DC41-BF61-0C95FF1BDE88}"/>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'tab3'!$A$43:$A$53</c:f>
              <c:strCache>
                <c:ptCount val="11"/>
                <c:pt idx="0">
                  <c:v>15/16</c:v>
                </c:pt>
                <c:pt idx="1">
                  <c:v>16/17</c:v>
                </c:pt>
                <c:pt idx="2">
                  <c:v>17/18</c:v>
                </c:pt>
                <c:pt idx="3">
                  <c:v>18/19</c:v>
                </c:pt>
                <c:pt idx="4">
                  <c:v>19/20</c:v>
                </c:pt>
                <c:pt idx="5">
                  <c:v>20/21</c:v>
                </c:pt>
                <c:pt idx="6">
                  <c:v>21/22</c:v>
                </c:pt>
                <c:pt idx="7">
                  <c:v>22/23</c:v>
                </c:pt>
                <c:pt idx="8">
                  <c:v>23'24</c:v>
                </c:pt>
                <c:pt idx="9">
                  <c:v>24/25e</c:v>
                </c:pt>
                <c:pt idx="10">
                  <c:v>25/26p</c:v>
                </c:pt>
              </c:strCache>
            </c:strRef>
          </c:cat>
          <c:val>
            <c:numRef>
              <c:f>'tab3'!$J$43:$J$53</c:f>
              <c:numCache>
                <c:formatCode>#,##0_______)</c:formatCode>
                <c:ptCount val="11"/>
                <c:pt idx="0">
                  <c:v>196.72900000000001</c:v>
                </c:pt>
                <c:pt idx="1">
                  <c:v>301.59500000000003</c:v>
                </c:pt>
                <c:pt idx="2">
                  <c:v>438.10500000000002</c:v>
                </c:pt>
                <c:pt idx="3">
                  <c:v>925.05200000000002</c:v>
                </c:pt>
                <c:pt idx="4">
                  <c:v>538.54100000000005</c:v>
                </c:pt>
                <c:pt idx="5">
                  <c:v>256.97899999999998</c:v>
                </c:pt>
                <c:pt idx="6">
                  <c:v>274.39400000000001</c:v>
                </c:pt>
                <c:pt idx="7">
                  <c:v>264.18400000000003</c:v>
                </c:pt>
                <c:pt idx="8">
                  <c:v>342.43299999999999</c:v>
                </c:pt>
                <c:pt idx="9">
                  <c:v>325</c:v>
                </c:pt>
                <c:pt idx="10">
                  <c:v>350</c:v>
                </c:pt>
              </c:numCache>
            </c:numRef>
          </c:val>
          <c:smooth val="0"/>
          <c:extLst>
            <c:ext xmlns:c16="http://schemas.microsoft.com/office/drawing/2014/chart" uri="{C3380CC4-5D6E-409C-BE32-E72D297353CC}">
              <c16:uniqueId val="{00000004-7649-DC41-BF61-0C95FF1BDE88}"/>
            </c:ext>
          </c:extLst>
        </c:ser>
        <c:dLbls>
          <c:showLegendKey val="0"/>
          <c:showVal val="0"/>
          <c:showCatName val="0"/>
          <c:showSerName val="0"/>
          <c:showPercent val="0"/>
          <c:showBubbleSize val="0"/>
        </c:dLbls>
        <c:marker val="1"/>
        <c:smooth val="0"/>
        <c:axId val="317125760"/>
        <c:axId val="359051520"/>
      </c:lineChart>
      <c:catAx>
        <c:axId val="31712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59051520"/>
        <c:crosses val="autoZero"/>
        <c:auto val="1"/>
        <c:lblAlgn val="ctr"/>
        <c:lblOffset val="100"/>
        <c:noMultiLvlLbl val="0"/>
      </c:catAx>
      <c:valAx>
        <c:axId val="359051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Million Bushels</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_______)"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171257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626777288622716E-2"/>
          <c:y val="2.493991503303122E-2"/>
          <c:w val="0.89349215317149155"/>
          <c:h val="0.76377564785819918"/>
        </c:manualLayout>
      </c:layout>
      <c:lineChart>
        <c:grouping val="standard"/>
        <c:varyColors val="0"/>
        <c:ser>
          <c:idx val="0"/>
          <c:order val="0"/>
          <c:tx>
            <c:v>Corn</c:v>
          </c:tx>
          <c:spPr>
            <a:ln w="63500" cap="rnd">
              <a:solidFill>
                <a:schemeClr val="accent1"/>
              </a:solidFill>
              <a:round/>
            </a:ln>
            <a:effectLst/>
          </c:spPr>
          <c:marker>
            <c:symbol val="none"/>
          </c:marker>
          <c:cat>
            <c:strRef>
              <c:f>allcrops!$B$80:$B$89</c:f>
              <c:strCache>
                <c:ptCount val="10"/>
                <c:pt idx="0">
                  <c:v>2016</c:v>
                </c:pt>
                <c:pt idx="1">
                  <c:v>2017</c:v>
                </c:pt>
                <c:pt idx="2">
                  <c:v>2018</c:v>
                </c:pt>
                <c:pt idx="3">
                  <c:v>2019</c:v>
                </c:pt>
                <c:pt idx="4">
                  <c:v>2020</c:v>
                </c:pt>
                <c:pt idx="5">
                  <c:v>2021</c:v>
                </c:pt>
                <c:pt idx="6">
                  <c:v>2022</c:v>
                </c:pt>
                <c:pt idx="7">
                  <c:v>2023</c:v>
                </c:pt>
                <c:pt idx="8">
                  <c:v>2024e</c:v>
                </c:pt>
                <c:pt idx="9">
                  <c:v>2025f</c:v>
                </c:pt>
              </c:strCache>
            </c:strRef>
          </c:cat>
          <c:val>
            <c:numRef>
              <c:f>allcrops!$C$80:$C$89</c:f>
              <c:numCache>
                <c:formatCode>General</c:formatCode>
                <c:ptCount val="10"/>
                <c:pt idx="0">
                  <c:v>410</c:v>
                </c:pt>
                <c:pt idx="1">
                  <c:v>290</c:v>
                </c:pt>
                <c:pt idx="2">
                  <c:v>325</c:v>
                </c:pt>
                <c:pt idx="3">
                  <c:v>395</c:v>
                </c:pt>
                <c:pt idx="4">
                  <c:v>420</c:v>
                </c:pt>
                <c:pt idx="5">
                  <c:v>470</c:v>
                </c:pt>
                <c:pt idx="6">
                  <c:v>415</c:v>
                </c:pt>
                <c:pt idx="7">
                  <c:v>485</c:v>
                </c:pt>
                <c:pt idx="8">
                  <c:v>375</c:v>
                </c:pt>
                <c:pt idx="9">
                  <c:v>550</c:v>
                </c:pt>
              </c:numCache>
            </c:numRef>
          </c:val>
          <c:smooth val="0"/>
          <c:extLst>
            <c:ext xmlns:c16="http://schemas.microsoft.com/office/drawing/2014/chart" uri="{C3380CC4-5D6E-409C-BE32-E72D297353CC}">
              <c16:uniqueId val="{00000000-6555-014A-B977-D15BAD8EBB96}"/>
            </c:ext>
          </c:extLst>
        </c:ser>
        <c:ser>
          <c:idx val="1"/>
          <c:order val="1"/>
          <c:tx>
            <c:v>Soybean</c:v>
          </c:tx>
          <c:spPr>
            <a:ln w="63500" cap="rnd">
              <a:solidFill>
                <a:schemeClr val="accent2"/>
              </a:solidFill>
              <a:round/>
            </a:ln>
            <a:effectLst/>
          </c:spPr>
          <c:marker>
            <c:symbol val="none"/>
          </c:marker>
          <c:cat>
            <c:strRef>
              <c:f>allcrops!$B$80:$B$89</c:f>
              <c:strCache>
                <c:ptCount val="10"/>
                <c:pt idx="0">
                  <c:v>2016</c:v>
                </c:pt>
                <c:pt idx="1">
                  <c:v>2017</c:v>
                </c:pt>
                <c:pt idx="2">
                  <c:v>2018</c:v>
                </c:pt>
                <c:pt idx="3">
                  <c:v>2019</c:v>
                </c:pt>
                <c:pt idx="4">
                  <c:v>2020</c:v>
                </c:pt>
                <c:pt idx="5">
                  <c:v>2021</c:v>
                </c:pt>
                <c:pt idx="6">
                  <c:v>2022</c:v>
                </c:pt>
                <c:pt idx="7">
                  <c:v>2023</c:v>
                </c:pt>
                <c:pt idx="8">
                  <c:v>2024e</c:v>
                </c:pt>
                <c:pt idx="9">
                  <c:v>2025f</c:v>
                </c:pt>
              </c:strCache>
            </c:strRef>
          </c:cat>
          <c:val>
            <c:numRef>
              <c:f>allcrops!$H$80:$H$89</c:f>
              <c:numCache>
                <c:formatCode>General</c:formatCode>
                <c:ptCount val="10"/>
                <c:pt idx="0">
                  <c:v>260</c:v>
                </c:pt>
                <c:pt idx="1">
                  <c:v>155</c:v>
                </c:pt>
                <c:pt idx="2">
                  <c:v>145</c:v>
                </c:pt>
                <c:pt idx="3">
                  <c:v>100</c:v>
                </c:pt>
                <c:pt idx="4">
                  <c:v>100</c:v>
                </c:pt>
                <c:pt idx="5">
                  <c:v>140</c:v>
                </c:pt>
                <c:pt idx="6">
                  <c:v>165</c:v>
                </c:pt>
                <c:pt idx="7">
                  <c:v>160</c:v>
                </c:pt>
                <c:pt idx="8">
                  <c:v>170</c:v>
                </c:pt>
                <c:pt idx="9">
                  <c:v>155</c:v>
                </c:pt>
              </c:numCache>
            </c:numRef>
          </c:val>
          <c:smooth val="0"/>
          <c:extLst>
            <c:ext xmlns:c16="http://schemas.microsoft.com/office/drawing/2014/chart" uri="{C3380CC4-5D6E-409C-BE32-E72D297353CC}">
              <c16:uniqueId val="{00000001-6555-014A-B977-D15BAD8EBB96}"/>
            </c:ext>
          </c:extLst>
        </c:ser>
        <c:ser>
          <c:idx val="2"/>
          <c:order val="2"/>
          <c:tx>
            <c:v>Wheat</c:v>
          </c:tx>
          <c:spPr>
            <a:ln w="63500" cap="rnd">
              <a:solidFill>
                <a:schemeClr val="accent3"/>
              </a:solidFill>
              <a:round/>
            </a:ln>
            <a:effectLst/>
          </c:spPr>
          <c:marker>
            <c:symbol val="none"/>
          </c:marker>
          <c:cat>
            <c:strRef>
              <c:f>allcrops!$B$80:$B$89</c:f>
              <c:strCache>
                <c:ptCount val="10"/>
                <c:pt idx="0">
                  <c:v>2016</c:v>
                </c:pt>
                <c:pt idx="1">
                  <c:v>2017</c:v>
                </c:pt>
                <c:pt idx="2">
                  <c:v>2018</c:v>
                </c:pt>
                <c:pt idx="3">
                  <c:v>2019</c:v>
                </c:pt>
                <c:pt idx="4">
                  <c:v>2020</c:v>
                </c:pt>
                <c:pt idx="5">
                  <c:v>2021</c:v>
                </c:pt>
                <c:pt idx="6">
                  <c:v>2022</c:v>
                </c:pt>
                <c:pt idx="7">
                  <c:v>2023</c:v>
                </c:pt>
                <c:pt idx="8">
                  <c:v>2024e</c:v>
                </c:pt>
                <c:pt idx="9">
                  <c:v>2025f</c:v>
                </c:pt>
              </c:strCache>
            </c:strRef>
          </c:cat>
          <c:val>
            <c:numRef>
              <c:f>allcrops!$V$80:$V$89</c:f>
              <c:numCache>
                <c:formatCode>General</c:formatCode>
                <c:ptCount val="10"/>
                <c:pt idx="0">
                  <c:v>180</c:v>
                </c:pt>
                <c:pt idx="1">
                  <c:v>160</c:v>
                </c:pt>
                <c:pt idx="2">
                  <c:v>200</c:v>
                </c:pt>
                <c:pt idx="3">
                  <c:v>150</c:v>
                </c:pt>
                <c:pt idx="4">
                  <c:v>190</c:v>
                </c:pt>
                <c:pt idx="5">
                  <c:v>220</c:v>
                </c:pt>
                <c:pt idx="6">
                  <c:v>200</c:v>
                </c:pt>
                <c:pt idx="7">
                  <c:v>195</c:v>
                </c:pt>
                <c:pt idx="8">
                  <c:v>145</c:v>
                </c:pt>
                <c:pt idx="9">
                  <c:v>165</c:v>
                </c:pt>
              </c:numCache>
            </c:numRef>
          </c:val>
          <c:smooth val="0"/>
          <c:extLst>
            <c:ext xmlns:c16="http://schemas.microsoft.com/office/drawing/2014/chart" uri="{C3380CC4-5D6E-409C-BE32-E72D297353CC}">
              <c16:uniqueId val="{00000002-6555-014A-B977-D15BAD8EBB96}"/>
            </c:ext>
          </c:extLst>
        </c:ser>
        <c:dLbls>
          <c:showLegendKey val="0"/>
          <c:showVal val="0"/>
          <c:showCatName val="0"/>
          <c:showSerName val="0"/>
          <c:showPercent val="0"/>
          <c:showBubbleSize val="0"/>
        </c:dLbls>
        <c:smooth val="0"/>
        <c:axId val="1786588335"/>
        <c:axId val="1766800479"/>
      </c:lineChart>
      <c:catAx>
        <c:axId val="178658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66800479"/>
        <c:crosses val="autoZero"/>
        <c:auto val="1"/>
        <c:lblAlgn val="ctr"/>
        <c:lblOffset val="100"/>
        <c:noMultiLvlLbl val="0"/>
      </c:catAx>
      <c:valAx>
        <c:axId val="1766800479"/>
        <c:scaling>
          <c:orientation val="minMax"/>
          <c:max val="5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a:t>Thousand Acres</a:t>
                </a:r>
              </a:p>
            </c:rich>
          </c:tx>
          <c:layout>
            <c:manualLayout>
              <c:xMode val="edge"/>
              <c:yMode val="edge"/>
              <c:x val="0"/>
              <c:y val="0.21351133835155992"/>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786588335"/>
        <c:crosses val="autoZero"/>
        <c:crossBetween val="between"/>
        <c:majorUnit val="50"/>
      </c:valAx>
      <c:spPr>
        <a:noFill/>
        <a:ln>
          <a:noFill/>
        </a:ln>
        <a:effectLst/>
      </c:spPr>
    </c:plotArea>
    <c:legend>
      <c:legendPos val="t"/>
      <c:overlay val="1"/>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482622861797443E-2"/>
          <c:y val="0.2151863830436524"/>
          <c:w val="0.89980733550547576"/>
          <c:h val="0.67835290121421687"/>
        </c:manualLayout>
      </c:layout>
      <c:lineChart>
        <c:grouping val="standard"/>
        <c:varyColors val="0"/>
        <c:ser>
          <c:idx val="1"/>
          <c:order val="0"/>
          <c:tx>
            <c:strRef>
              <c:f>Sheet1!$B$1</c:f>
              <c:strCache>
                <c:ptCount val="1"/>
                <c:pt idx="0">
                  <c:v>Avg. 2019-23</c:v>
                </c:pt>
              </c:strCache>
            </c:strRef>
          </c:tx>
          <c:spPr>
            <a:ln w="127000">
              <a:solidFill>
                <a:srgbClr val="FF5050"/>
              </a:solidFill>
            </a:ln>
          </c:spPr>
          <c:marker>
            <c:symbol val="none"/>
          </c:marker>
          <c:cat>
            <c:strRef>
              <c:f>Sheet1!$A$2:$A$53</c:f>
              <c:strCache>
                <c:ptCount val="40"/>
                <c:pt idx="0">
                  <c:v>JAN</c:v>
                </c:pt>
                <c:pt idx="13">
                  <c:v>APR</c:v>
                </c:pt>
                <c:pt idx="26">
                  <c:v>JUL</c:v>
                </c:pt>
                <c:pt idx="39">
                  <c:v>OCT</c:v>
                </c:pt>
              </c:strCache>
            </c:strRef>
          </c:cat>
          <c:val>
            <c:numRef>
              <c:f>Sheet1!$B$2:$B$53</c:f>
              <c:numCache>
                <c:formatCode>0.00</c:formatCode>
                <c:ptCount val="52"/>
                <c:pt idx="0">
                  <c:v>153.80399932861329</c:v>
                </c:pt>
                <c:pt idx="1">
                  <c:v>156.88399963378907</c:v>
                </c:pt>
                <c:pt idx="2">
                  <c:v>155.84099731445312</c:v>
                </c:pt>
                <c:pt idx="3">
                  <c:v>157.69000244140625</c:v>
                </c:pt>
                <c:pt idx="4">
                  <c:v>159.92299957275389</c:v>
                </c:pt>
                <c:pt idx="5">
                  <c:v>161.65599975585937</c:v>
                </c:pt>
                <c:pt idx="6">
                  <c:v>162.61299896240234</c:v>
                </c:pt>
                <c:pt idx="7">
                  <c:v>163.51300048828125</c:v>
                </c:pt>
                <c:pt idx="8">
                  <c:v>165.34599914550782</c:v>
                </c:pt>
                <c:pt idx="9">
                  <c:v>169.09000244140626</c:v>
                </c:pt>
                <c:pt idx="10">
                  <c:v>169.37599792480469</c:v>
                </c:pt>
                <c:pt idx="11">
                  <c:v>164.89400177001954</c:v>
                </c:pt>
                <c:pt idx="12">
                  <c:v>170.63300018310548</c:v>
                </c:pt>
                <c:pt idx="13">
                  <c:v>169.28999938964844</c:v>
                </c:pt>
                <c:pt idx="14">
                  <c:v>170.18800201416016</c:v>
                </c:pt>
                <c:pt idx="15">
                  <c:v>166.49899902343751</c:v>
                </c:pt>
                <c:pt idx="16">
                  <c:v>166.01000061035157</c:v>
                </c:pt>
                <c:pt idx="17">
                  <c:v>164.24599914550782</c:v>
                </c:pt>
                <c:pt idx="18">
                  <c:v>163.5989990234375</c:v>
                </c:pt>
                <c:pt idx="19">
                  <c:v>163.73299865722657</c:v>
                </c:pt>
                <c:pt idx="20">
                  <c:v>163.802001953125</c:v>
                </c:pt>
                <c:pt idx="21">
                  <c:v>163.28199920654296</c:v>
                </c:pt>
                <c:pt idx="22">
                  <c:v>165.15800323486329</c:v>
                </c:pt>
                <c:pt idx="23">
                  <c:v>166.64000244140624</c:v>
                </c:pt>
                <c:pt idx="24">
                  <c:v>166.50300292968751</c:v>
                </c:pt>
                <c:pt idx="25">
                  <c:v>164.09999847412109</c:v>
                </c:pt>
                <c:pt idx="26">
                  <c:v>163.63599853515626</c:v>
                </c:pt>
                <c:pt idx="27">
                  <c:v>165.0470001220703</c:v>
                </c:pt>
                <c:pt idx="28">
                  <c:v>164.97200088500978</c:v>
                </c:pt>
                <c:pt idx="29">
                  <c:v>169.24400177001954</c:v>
                </c:pt>
                <c:pt idx="30">
                  <c:v>168.79800109863282</c:v>
                </c:pt>
                <c:pt idx="31">
                  <c:v>168.38099975585936</c:v>
                </c:pt>
                <c:pt idx="32">
                  <c:v>167.12900238037111</c:v>
                </c:pt>
                <c:pt idx="33">
                  <c:v>167.67799987792969</c:v>
                </c:pt>
                <c:pt idx="34">
                  <c:v>169.18100128173828</c:v>
                </c:pt>
                <c:pt idx="35">
                  <c:v>167.96600036621095</c:v>
                </c:pt>
                <c:pt idx="36">
                  <c:v>165.12399978637694</c:v>
                </c:pt>
                <c:pt idx="37">
                  <c:v>163.81899948120116</c:v>
                </c:pt>
                <c:pt idx="38">
                  <c:v>162.04900207519532</c:v>
                </c:pt>
                <c:pt idx="39">
                  <c:v>160.02200088500976</c:v>
                </c:pt>
                <c:pt idx="40">
                  <c:v>161.28100204467773</c:v>
                </c:pt>
                <c:pt idx="41">
                  <c:v>163.3639991760254</c:v>
                </c:pt>
                <c:pt idx="42">
                  <c:v>162.03300094604492</c:v>
                </c:pt>
                <c:pt idx="43">
                  <c:v>162.70600051879882</c:v>
                </c:pt>
                <c:pt idx="44">
                  <c:v>164.82899780273436</c:v>
                </c:pt>
                <c:pt idx="45">
                  <c:v>164.45999908447266</c:v>
                </c:pt>
                <c:pt idx="46">
                  <c:v>165.09149932861328</c:v>
                </c:pt>
                <c:pt idx="47">
                  <c:v>165.59250106811524</c:v>
                </c:pt>
                <c:pt idx="48">
                  <c:v>167.61000061035156</c:v>
                </c:pt>
                <c:pt idx="49">
                  <c:v>171.14699859619139</c:v>
                </c:pt>
                <c:pt idx="50">
                  <c:v>171.43866577148438</c:v>
                </c:pt>
                <c:pt idx="51">
                  <c:v>172.98366546630859</c:v>
                </c:pt>
              </c:numCache>
            </c:numRef>
          </c:val>
          <c:smooth val="0"/>
          <c:extLst>
            <c:ext xmlns:c16="http://schemas.microsoft.com/office/drawing/2014/chart" uri="{C3380CC4-5D6E-409C-BE32-E72D297353CC}">
              <c16:uniqueId val="{00000000-754B-4005-B7DF-2961E1214698}"/>
            </c:ext>
          </c:extLst>
        </c:ser>
        <c:ser>
          <c:idx val="0"/>
          <c:order val="1"/>
          <c:tx>
            <c:strRef>
              <c:f>Sheet1!$C$1</c:f>
              <c:strCache>
                <c:ptCount val="1"/>
                <c:pt idx="0">
                  <c:v>2024</c:v>
                </c:pt>
              </c:strCache>
            </c:strRef>
          </c:tx>
          <c:spPr>
            <a:ln w="50800">
              <a:solidFill>
                <a:srgbClr val="002060"/>
              </a:solidFill>
              <a:prstDash val="sysDot"/>
            </a:ln>
          </c:spPr>
          <c:marker>
            <c:symbol val="none"/>
          </c:marker>
          <c:cat>
            <c:strRef>
              <c:f>Sheet1!$A$2:$A$53</c:f>
              <c:strCache>
                <c:ptCount val="40"/>
                <c:pt idx="0">
                  <c:v>JAN</c:v>
                </c:pt>
                <c:pt idx="13">
                  <c:v>APR</c:v>
                </c:pt>
                <c:pt idx="26">
                  <c:v>JUL</c:v>
                </c:pt>
                <c:pt idx="39">
                  <c:v>OCT</c:v>
                </c:pt>
              </c:strCache>
            </c:strRef>
          </c:cat>
          <c:val>
            <c:numRef>
              <c:f>Sheet1!$C$2:$C$53</c:f>
              <c:numCache>
                <c:formatCode>0.00</c:formatCode>
                <c:ptCount val="52"/>
                <c:pt idx="0">
                  <c:v>246.29166158040366</c:v>
                </c:pt>
                <c:pt idx="1">
                  <c:v>247.09499359130859</c:v>
                </c:pt>
                <c:pt idx="2">
                  <c:v>253.78500366210938</c:v>
                </c:pt>
                <c:pt idx="3">
                  <c:v>258.72000885009766</c:v>
                </c:pt>
                <c:pt idx="4">
                  <c:v>274.99501037597656</c:v>
                </c:pt>
                <c:pt idx="5">
                  <c:v>291.06500244140625</c:v>
                </c:pt>
                <c:pt idx="6">
                  <c:v>288.94999694824219</c:v>
                </c:pt>
                <c:pt idx="7">
                  <c:v>294.94000244140625</c:v>
                </c:pt>
                <c:pt idx="8">
                  <c:v>292.375</c:v>
                </c:pt>
                <c:pt idx="9">
                  <c:v>310.6199951171875</c:v>
                </c:pt>
                <c:pt idx="10">
                  <c:v>304.91500854492188</c:v>
                </c:pt>
                <c:pt idx="11">
                  <c:v>298.79499816894531</c:v>
                </c:pt>
                <c:pt idx="12">
                  <c:v>305.114990234375</c:v>
                </c:pt>
                <c:pt idx="13">
                  <c:v>314.90998840332031</c:v>
                </c:pt>
                <c:pt idx="14">
                  <c:v>295.385009765625</c:v>
                </c:pt>
                <c:pt idx="15">
                  <c:v>304.40000915527344</c:v>
                </c:pt>
                <c:pt idx="16">
                  <c:v>296.3900146484375</c:v>
                </c:pt>
                <c:pt idx="17">
                  <c:v>299.80500793457031</c:v>
                </c:pt>
                <c:pt idx="18">
                  <c:v>296.70999145507813</c:v>
                </c:pt>
                <c:pt idx="19">
                  <c:v>297.29998779296875</c:v>
                </c:pt>
                <c:pt idx="20">
                  <c:v>309.27000427246094</c:v>
                </c:pt>
                <c:pt idx="21">
                  <c:v>317.2449951171875</c:v>
                </c:pt>
                <c:pt idx="22">
                  <c:v>305.29501342773438</c:v>
                </c:pt>
                <c:pt idx="23">
                  <c:v>294.03500366210938</c:v>
                </c:pt>
                <c:pt idx="24">
                  <c:v>296.39999389648438</c:v>
                </c:pt>
                <c:pt idx="25">
                  <c:v>294.97999572753906</c:v>
                </c:pt>
                <c:pt idx="26">
                  <c:v>294.8125</c:v>
                </c:pt>
                <c:pt idx="27">
                  <c:v>294.64500427246094</c:v>
                </c:pt>
                <c:pt idx="28">
                  <c:v>295.1400146484375</c:v>
                </c:pt>
                <c:pt idx="29">
                  <c:v>293.47000122070313</c:v>
                </c:pt>
                <c:pt idx="30">
                  <c:v>290.90000915527344</c:v>
                </c:pt>
                <c:pt idx="31">
                  <c:v>269.22999572753906</c:v>
                </c:pt>
                <c:pt idx="32">
                  <c:v>262.60501098632813</c:v>
                </c:pt>
                <c:pt idx="33">
                  <c:v>255.32000732421875</c:v>
                </c:pt>
                <c:pt idx="34">
                  <c:v>256.67999267578125</c:v>
                </c:pt>
                <c:pt idx="35">
                  <c:v>260.14499664306641</c:v>
                </c:pt>
                <c:pt idx="36">
                  <c:v>248.85500335693359</c:v>
                </c:pt>
                <c:pt idx="37">
                  <c:v>252.65000152587891</c:v>
                </c:pt>
                <c:pt idx="38">
                  <c:v>251</c:v>
                </c:pt>
                <c:pt idx="39">
                  <c:v>251.29000854492188</c:v>
                </c:pt>
                <c:pt idx="40">
                  <c:v>260.05500030517578</c:v>
                </c:pt>
                <c:pt idx="41">
                  <c:v>262.46501159667969</c:v>
                </c:pt>
                <c:pt idx="42">
                  <c:v>262.63499450683594</c:v>
                </c:pt>
                <c:pt idx="43">
                  <c:v>261.98000335693359</c:v>
                </c:pt>
                <c:pt idx="44">
                  <c:v>265.36000061035156</c:v>
                </c:pt>
                <c:pt idx="45">
                  <c:v>273.08500671386719</c:v>
                </c:pt>
                <c:pt idx="46">
                  <c:v>285.85000610351563</c:v>
                </c:pt>
                <c:pt idx="47">
                  <c:v>291.15000152587891</c:v>
                </c:pt>
                <c:pt idx="48">
                  <c:v>296.44999694824219</c:v>
                </c:pt>
                <c:pt idx="49">
                  <c:v>304.90000915527344</c:v>
                </c:pt>
                <c:pt idx="50">
                  <c:v>294.59500122070313</c:v>
                </c:pt>
                <c:pt idx="51">
                  <c:v>297.99833170572919</c:v>
                </c:pt>
              </c:numCache>
            </c:numRef>
          </c:val>
          <c:smooth val="0"/>
          <c:extLst>
            <c:ext xmlns:c16="http://schemas.microsoft.com/office/drawing/2014/chart" uri="{C3380CC4-5D6E-409C-BE32-E72D297353CC}">
              <c16:uniqueId val="{00000001-754B-4005-B7DF-2961E1214698}"/>
            </c:ext>
          </c:extLst>
        </c:ser>
        <c:ser>
          <c:idx val="2"/>
          <c:order val="2"/>
          <c:tx>
            <c:strRef>
              <c:f>Sheet1!$D$1</c:f>
              <c:strCache>
                <c:ptCount val="1"/>
                <c:pt idx="0">
                  <c:v>2025</c:v>
                </c:pt>
              </c:strCache>
            </c:strRef>
          </c:tx>
          <c:spPr>
            <a:ln w="50800">
              <a:solidFill>
                <a:srgbClr val="0070C0"/>
              </a:solidFill>
            </a:ln>
          </c:spPr>
          <c:marker>
            <c:symbol val="none"/>
          </c:marker>
          <c:cat>
            <c:strRef>
              <c:f>Sheet1!$A$2:$A$53</c:f>
              <c:strCache>
                <c:ptCount val="40"/>
                <c:pt idx="0">
                  <c:v>JAN</c:v>
                </c:pt>
                <c:pt idx="13">
                  <c:v>APR</c:v>
                </c:pt>
                <c:pt idx="26">
                  <c:v>JUL</c:v>
                </c:pt>
                <c:pt idx="39">
                  <c:v>OCT</c:v>
                </c:pt>
              </c:strCache>
            </c:strRef>
          </c:cat>
          <c:val>
            <c:numRef>
              <c:f>Sheet1!$D$2:$D$53</c:f>
              <c:numCache>
                <c:formatCode>0.00</c:formatCode>
                <c:ptCount val="52"/>
                <c:pt idx="0">
                  <c:v>301.40166219075519</c:v>
                </c:pt>
                <c:pt idx="1">
                  <c:v>304.80499267578125</c:v>
                </c:pt>
                <c:pt idx="2">
                  <c:v>318.95500183105469</c:v>
                </c:pt>
                <c:pt idx="3">
                  <c:v>310.75</c:v>
                </c:pt>
                <c:pt idx="4">
                  <c:v>323.72999572753906</c:v>
                </c:pt>
                <c:pt idx="5">
                  <c:v>325.18499755859375</c:v>
                </c:pt>
                <c:pt idx="6">
                  <c:v>313.3699951171875</c:v>
                </c:pt>
                <c:pt idx="7">
                  <c:v>301.44500732421875</c:v>
                </c:pt>
                <c:pt idx="8">
                  <c:v>330.21000671386719</c:v>
                </c:pt>
                <c:pt idx="9">
                  <c:v>340.49000549316406</c:v>
                </c:pt>
                <c:pt idx="10">
                  <c:v>350.5050048828125</c:v>
                </c:pt>
                <c:pt idx="11">
                  <c:v>360.16000366210938</c:v>
                </c:pt>
                <c:pt idx="12">
                  <c:v>359.125</c:v>
                </c:pt>
                <c:pt idx="13">
                  <c:v>356.58500671386719</c:v>
                </c:pt>
                <c:pt idx="14">
                  <c:v>352.65000915527344</c:v>
                </c:pt>
                <c:pt idx="15">
                  <c:v>366.83999633789063</c:v>
                </c:pt>
                <c:pt idx="16">
                  <c:v>368.07000732421875</c:v>
                </c:pt>
                <c:pt idx="17">
                  <c:v>370.00498962402344</c:v>
                </c:pt>
                <c:pt idx="18">
                  <c:v>374.36000061035156</c:v>
                </c:pt>
                <c:pt idx="19">
                  <c:v>369.21000671386719</c:v>
                </c:pt>
                <c:pt idx="20">
                  <c:v>366.62998962402344</c:v>
                </c:pt>
                <c:pt idx="21">
                  <c:v>362.68499755859375</c:v>
                </c:pt>
                <c:pt idx="22">
                  <c:v>360.56500244140625</c:v>
                </c:pt>
                <c:pt idx="23">
                  <c:v>368.51998901367188</c:v>
                </c:pt>
                <c:pt idx="24">
                  <c:v>361.60499572753906</c:v>
                </c:pt>
                <c:pt idx="25">
                  <c:v>361.33500671386719</c:v>
                </c:pt>
                <c:pt idx="26">
                  <c:v>361.40750885009766</c:v>
                </c:pt>
                <c:pt idx="27">
                  <c:v>361.48001098632813</c:v>
                </c:pt>
                <c:pt idx="28">
                  <c:v>370.17500305175781</c:v>
                </c:pt>
                <c:pt idx="29">
                  <c:v>363.44999694824219</c:v>
                </c:pt>
                <c:pt idx="30">
                  <c:v>369.77499389648438</c:v>
                </c:pt>
                <c:pt idx="31">
                  <c:v>375.1199951171875</c:v>
                </c:pt>
                <c:pt idx="32">
                  <c:v>372.29499816894531</c:v>
                </c:pt>
                <c:pt idx="33">
                  <c:v>377.31500244140625</c:v>
                </c:pt>
                <c:pt idx="34">
                  <c:v>387.17500305175781</c:v>
                </c:pt>
                <c:pt idx="35">
                  <c:v>401.41500854492188</c:v>
                </c:pt>
                <c:pt idx="36">
                  <c:v>395.5050048828125</c:v>
                </c:pt>
                <c:pt idx="37">
                  <c:v>387.07499694824219</c:v>
                </c:pt>
                <c:pt idx="38">
                  <c:v>397.24000549316406</c:v>
                </c:pt>
                <c:pt idx="39">
                  <c:v>389.25</c:v>
                </c:pt>
                <c:pt idx="40">
                  <c:v>395.91999816894531</c:v>
                </c:pt>
                <c:pt idx="41">
                  <c:v>397.95001220703125</c:v>
                </c:pt>
                <c:pt idx="42">
                  <c:v>394.10501098632813</c:v>
                </c:pt>
                <c:pt idx="43">
                  <c:v>364.69999694824219</c:v>
                </c:pt>
                <c:pt idx="44">
                  <c:v>391.61000061035156</c:v>
                </c:pt>
                <c:pt idx="45">
                  <c:v>394.77499389648438</c:v>
                </c:pt>
                <c:pt idx="46">
                  <c:v>398.69999694824219</c:v>
                </c:pt>
                <c:pt idx="47">
                  <c:v>396.5574951171875</c:v>
                </c:pt>
                <c:pt idx="48">
                  <c:v>394.41499328613281</c:v>
                </c:pt>
                <c:pt idx="49">
                  <c:v>399.59500122070313</c:v>
                </c:pt>
                <c:pt idx="50">
                  <c:v>406.07499694824219</c:v>
                </c:pt>
                <c:pt idx="51">
                  <c:v>#N/A</c:v>
                </c:pt>
              </c:numCache>
            </c:numRef>
          </c:val>
          <c:smooth val="0"/>
          <c:extLst>
            <c:ext xmlns:c16="http://schemas.microsoft.com/office/drawing/2014/chart" uri="{C3380CC4-5D6E-409C-BE32-E72D297353CC}">
              <c16:uniqueId val="{00000002-754B-4005-B7DF-2961E1214698}"/>
            </c:ext>
          </c:extLst>
        </c:ser>
        <c:dLbls>
          <c:showLegendKey val="0"/>
          <c:showVal val="0"/>
          <c:showCatName val="0"/>
          <c:showSerName val="0"/>
          <c:showPercent val="0"/>
          <c:showBubbleSize val="0"/>
        </c:dLbls>
        <c:smooth val="0"/>
        <c:axId val="138179320"/>
        <c:axId val="138178928"/>
      </c:lineChart>
      <c:catAx>
        <c:axId val="138179320"/>
        <c:scaling>
          <c:orientation val="minMax"/>
        </c:scaling>
        <c:delete val="0"/>
        <c:axPos val="b"/>
        <c:numFmt formatCode="General" sourceLinked="1"/>
        <c:majorTickMark val="out"/>
        <c:minorTickMark val="none"/>
        <c:tickLblPos val="nextTo"/>
        <c:spPr>
          <a:ln>
            <a:solidFill>
              <a:prstClr val="black"/>
            </a:solidFill>
          </a:ln>
        </c:spPr>
        <c:txPr>
          <a:bodyPr/>
          <a:lstStyle/>
          <a:p>
            <a:pPr>
              <a:defRPr sz="1200"/>
            </a:pPr>
            <a:endParaRPr lang="en-US"/>
          </a:p>
        </c:txPr>
        <c:crossAx val="138178928"/>
        <c:crosses val="autoZero"/>
        <c:auto val="1"/>
        <c:lblAlgn val="ctr"/>
        <c:lblOffset val="100"/>
        <c:noMultiLvlLbl val="0"/>
      </c:catAx>
      <c:valAx>
        <c:axId val="138178928"/>
        <c:scaling>
          <c:orientation val="minMax"/>
          <c:min val="125"/>
        </c:scaling>
        <c:delete val="0"/>
        <c:axPos val="l"/>
        <c:majorGridlines/>
        <c:title>
          <c:tx>
            <c:rich>
              <a:bodyPr rot="0" vert="horz"/>
              <a:lstStyle/>
              <a:p>
                <a:pPr>
                  <a:defRPr b="1"/>
                </a:pPr>
                <a:r>
                  <a:rPr lang="en-US" b="1" dirty="0"/>
                  <a:t>$</a:t>
                </a:r>
                <a:r>
                  <a:rPr lang="en-US" b="1" baseline="0" dirty="0"/>
                  <a:t> Per Cwt.</a:t>
                </a:r>
                <a:endParaRPr lang="en-US" b="1" dirty="0"/>
              </a:p>
            </c:rich>
          </c:tx>
          <c:layout>
            <c:manualLayout>
              <c:xMode val="edge"/>
              <c:yMode val="edge"/>
              <c:x val="1.8518531088786316E-2"/>
              <c:y val="0.10391944844922554"/>
            </c:manualLayout>
          </c:layout>
          <c:overlay val="0"/>
        </c:title>
        <c:numFmt formatCode="General" sourceLinked="0"/>
        <c:majorTickMark val="out"/>
        <c:minorTickMark val="out"/>
        <c:tickLblPos val="nextTo"/>
        <c:spPr>
          <a:ln>
            <a:solidFill>
              <a:prstClr val="black"/>
            </a:solidFill>
          </a:ln>
        </c:spPr>
        <c:crossAx val="138179320"/>
        <c:crosses val="autoZero"/>
        <c:crossBetween val="between"/>
      </c:valAx>
      <c:spPr>
        <a:solidFill>
          <a:schemeClr val="bg1"/>
        </a:solidFill>
        <a:ln w="28575">
          <a:solidFill>
            <a:prstClr val="black"/>
          </a:solidFill>
        </a:ln>
      </c:spPr>
    </c:plotArea>
    <c:legend>
      <c:legendPos val="b"/>
      <c:overlay val="0"/>
    </c:legend>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012851841795691E-2"/>
          <c:y val="0.20570980411863254"/>
          <c:w val="0.89350438953751432"/>
          <c:h val="0.65322581947758385"/>
        </c:manualLayout>
      </c:layout>
      <c:lineChart>
        <c:grouping val="standard"/>
        <c:varyColors val="0"/>
        <c:ser>
          <c:idx val="1"/>
          <c:order val="0"/>
          <c:tx>
            <c:strRef>
              <c:f>Sheet1!$B$1</c:f>
              <c:strCache>
                <c:ptCount val="1"/>
                <c:pt idx="0">
                  <c:v>Avg. 2019-23</c:v>
                </c:pt>
              </c:strCache>
            </c:strRef>
          </c:tx>
          <c:spPr>
            <a:ln w="127000">
              <a:solidFill>
                <a:srgbClr val="FF5050"/>
              </a:solidFill>
            </a:ln>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2.0640000000000001</c:v>
                </c:pt>
                <c:pt idx="1">
                  <c:v>1.966</c:v>
                </c:pt>
                <c:pt idx="2">
                  <c:v>1.9420000000000002</c:v>
                </c:pt>
                <c:pt idx="3">
                  <c:v>1.8259999999999998</c:v>
                </c:pt>
                <c:pt idx="4">
                  <c:v>1.7719999999999998</c:v>
                </c:pt>
                <c:pt idx="5">
                  <c:v>1.8480000000000001</c:v>
                </c:pt>
                <c:pt idx="6">
                  <c:v>1.9039999999999999</c:v>
                </c:pt>
                <c:pt idx="7">
                  <c:v>1.9219999999999999</c:v>
                </c:pt>
                <c:pt idx="8">
                  <c:v>1.9780000000000002</c:v>
                </c:pt>
                <c:pt idx="9">
                  <c:v>2.1360000000000001</c:v>
                </c:pt>
                <c:pt idx="10">
                  <c:v>2.238</c:v>
                </c:pt>
                <c:pt idx="11">
                  <c:v>2.1040000000000001</c:v>
                </c:pt>
              </c:numCache>
            </c:numRef>
          </c:val>
          <c:smooth val="0"/>
          <c:extLst>
            <c:ext xmlns:c16="http://schemas.microsoft.com/office/drawing/2014/chart" uri="{C3380CC4-5D6E-409C-BE32-E72D297353CC}">
              <c16:uniqueId val="{00000000-1AA2-49F4-B522-88ED6730133A}"/>
            </c:ext>
          </c:extLst>
        </c:ser>
        <c:ser>
          <c:idx val="0"/>
          <c:order val="1"/>
          <c:tx>
            <c:strRef>
              <c:f>Sheet1!$C$1</c:f>
              <c:strCache>
                <c:ptCount val="1"/>
                <c:pt idx="0">
                  <c:v>2024</c:v>
                </c:pt>
              </c:strCache>
            </c:strRef>
          </c:tx>
          <c:spPr>
            <a:ln w="50800">
              <a:solidFill>
                <a:srgbClr val="002060"/>
              </a:solidFill>
              <a:prstDash val="sysDot"/>
            </a:ln>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1.96</c:v>
                </c:pt>
                <c:pt idx="1">
                  <c:v>2.11</c:v>
                </c:pt>
                <c:pt idx="2">
                  <c:v>2.15</c:v>
                </c:pt>
                <c:pt idx="3">
                  <c:v>2.13</c:v>
                </c:pt>
                <c:pt idx="4">
                  <c:v>2.2400000000000002</c:v>
                </c:pt>
                <c:pt idx="5">
                  <c:v>2.37</c:v>
                </c:pt>
                <c:pt idx="6">
                  <c:v>2.5</c:v>
                </c:pt>
                <c:pt idx="7">
                  <c:v>2.79</c:v>
                </c:pt>
                <c:pt idx="8">
                  <c:v>3.01</c:v>
                </c:pt>
                <c:pt idx="9">
                  <c:v>2.97</c:v>
                </c:pt>
                <c:pt idx="10">
                  <c:v>2.89</c:v>
                </c:pt>
                <c:pt idx="11">
                  <c:v>2.73</c:v>
                </c:pt>
              </c:numCache>
            </c:numRef>
          </c:val>
          <c:smooth val="0"/>
          <c:extLst>
            <c:ext xmlns:c16="http://schemas.microsoft.com/office/drawing/2014/chart" uri="{C3380CC4-5D6E-409C-BE32-E72D297353CC}">
              <c16:uniqueId val="{00000001-1AA2-49F4-B522-88ED6730133A}"/>
            </c:ext>
          </c:extLst>
        </c:ser>
        <c:ser>
          <c:idx val="2"/>
          <c:order val="2"/>
          <c:tx>
            <c:strRef>
              <c:f>Sheet1!$D$1</c:f>
              <c:strCache>
                <c:ptCount val="1"/>
                <c:pt idx="0">
                  <c:v>2025</c:v>
                </c:pt>
              </c:strCache>
            </c:strRef>
          </c:tx>
          <c:spPr>
            <a:ln w="63500">
              <a:solidFill>
                <a:srgbClr val="0070C0"/>
              </a:solidFill>
            </a:ln>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2.82</c:v>
                </c:pt>
                <c:pt idx="1">
                  <c:v>2.68</c:v>
                </c:pt>
                <c:pt idx="2">
                  <c:v>2.4500000000000002</c:v>
                </c:pt>
                <c:pt idx="3">
                  <c:v>2.27</c:v>
                </c:pt>
                <c:pt idx="4">
                  <c:v>2.2400000000000002</c:v>
                </c:pt>
                <c:pt idx="5">
                  <c:v>2.34</c:v>
                </c:pt>
                <c:pt idx="6">
                  <c:v>2.36</c:v>
                </c:pt>
                <c:pt idx="7">
                  <c:v>2.5099999999999998</c:v>
                </c:pt>
                <c:pt idx="8">
                  <c:v>2.41</c:v>
                </c:pt>
                <c:pt idx="9">
                  <c:v>2.4</c:v>
                </c:pt>
                <c:pt idx="10">
                  <c:v>2.38</c:v>
                </c:pt>
                <c:pt idx="11">
                  <c:v>#N/A</c:v>
                </c:pt>
              </c:numCache>
            </c:numRef>
          </c:val>
          <c:smooth val="0"/>
          <c:extLst>
            <c:ext xmlns:c16="http://schemas.microsoft.com/office/drawing/2014/chart" uri="{C3380CC4-5D6E-409C-BE32-E72D297353CC}">
              <c16:uniqueId val="{00000002-1AA2-49F4-B522-88ED6730133A}"/>
            </c:ext>
          </c:extLst>
        </c:ser>
        <c:dLbls>
          <c:showLegendKey val="0"/>
          <c:showVal val="0"/>
          <c:showCatName val="0"/>
          <c:showSerName val="0"/>
          <c:showPercent val="0"/>
          <c:showBubbleSize val="0"/>
        </c:dLbls>
        <c:smooth val="0"/>
        <c:axId val="384351856"/>
        <c:axId val="384440968"/>
      </c:lineChart>
      <c:catAx>
        <c:axId val="384351856"/>
        <c:scaling>
          <c:orientation val="minMax"/>
        </c:scaling>
        <c:delete val="0"/>
        <c:axPos val="b"/>
        <c:numFmt formatCode="General" sourceLinked="1"/>
        <c:majorTickMark val="out"/>
        <c:minorTickMark val="none"/>
        <c:tickLblPos val="nextTo"/>
        <c:spPr>
          <a:ln>
            <a:solidFill>
              <a:prstClr val="black"/>
            </a:solidFill>
          </a:ln>
        </c:spPr>
        <c:txPr>
          <a:bodyPr/>
          <a:lstStyle/>
          <a:p>
            <a:pPr>
              <a:defRPr sz="1200"/>
            </a:pPr>
            <a:endParaRPr lang="en-US"/>
          </a:p>
        </c:txPr>
        <c:crossAx val="384440968"/>
        <c:crosses val="autoZero"/>
        <c:auto val="1"/>
        <c:lblAlgn val="ctr"/>
        <c:lblOffset val="100"/>
        <c:noMultiLvlLbl val="0"/>
      </c:catAx>
      <c:valAx>
        <c:axId val="384440968"/>
        <c:scaling>
          <c:orientation val="minMax"/>
          <c:min val="1.6"/>
        </c:scaling>
        <c:delete val="0"/>
        <c:axPos val="l"/>
        <c:majorGridlines/>
        <c:title>
          <c:tx>
            <c:rich>
              <a:bodyPr rot="0" vert="horz"/>
              <a:lstStyle/>
              <a:p>
                <a:pPr>
                  <a:defRPr/>
                </a:pPr>
                <a:r>
                  <a:rPr lang="en-US" b="0" dirty="0"/>
                  <a:t>Index</a:t>
                </a:r>
              </a:p>
            </c:rich>
          </c:tx>
          <c:layout>
            <c:manualLayout>
              <c:xMode val="edge"/>
              <c:yMode val="edge"/>
              <c:x val="1.8518531088786323E-2"/>
              <c:y val="0.10391944844922554"/>
            </c:manualLayout>
          </c:layout>
          <c:overlay val="0"/>
        </c:title>
        <c:numFmt formatCode="#,##0.00" sourceLinked="0"/>
        <c:majorTickMark val="none"/>
        <c:minorTickMark val="out"/>
        <c:tickLblPos val="nextTo"/>
        <c:spPr>
          <a:ln>
            <a:solidFill>
              <a:prstClr val="black"/>
            </a:solidFill>
          </a:ln>
        </c:spPr>
        <c:crossAx val="384351856"/>
        <c:crosses val="autoZero"/>
        <c:crossBetween val="between"/>
      </c:valAx>
      <c:spPr>
        <a:solidFill>
          <a:sysClr val="window" lastClr="FFFFFF"/>
        </a:solidFill>
        <a:ln w="28575">
          <a:solidFill>
            <a:srgbClr val="002060"/>
          </a:solidFill>
        </a:ln>
      </c:spPr>
    </c:plotArea>
    <c:legend>
      <c:legendPos val="b"/>
      <c:overlay val="0"/>
    </c:legend>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918C6-2F64-1C42-883B-FD53772E4F24}"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6CC53-38D3-034F-BBE6-75D50E429413}" type="slidenum">
              <a:rPr lang="en-US" smtClean="0"/>
              <a:t>‹#›</a:t>
            </a:fld>
            <a:endParaRPr lang="en-US"/>
          </a:p>
        </p:txBody>
      </p:sp>
    </p:spTree>
    <p:extLst>
      <p:ext uri="{BB962C8B-B14F-4D97-AF65-F5344CB8AC3E}">
        <p14:creationId xmlns:p14="http://schemas.microsoft.com/office/powerpoint/2010/main" val="2175922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A5EDC-33E7-C1E5-DACF-75CE6412F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825E9-ECCB-C679-C2C3-076E82C99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6E169-3233-8417-3CBB-F044AC971F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8DCEE-438D-5EFE-9201-BB126618D172}"/>
              </a:ext>
            </a:extLst>
          </p:cNvPr>
          <p:cNvSpPr>
            <a:spLocks noGrp="1"/>
          </p:cNvSpPr>
          <p:nvPr>
            <p:ph type="sldNum" sz="quarter" idx="5"/>
          </p:nvPr>
        </p:nvSpPr>
        <p:spPr/>
        <p:txBody>
          <a:bodyPr/>
          <a:lstStyle/>
          <a:p>
            <a:fld id="{7436CC53-38D3-034F-BBE6-75D50E429413}" type="slidenum">
              <a:rPr lang="en-US" smtClean="0"/>
              <a:t>2</a:t>
            </a:fld>
            <a:endParaRPr lang="en-US"/>
          </a:p>
        </p:txBody>
      </p:sp>
    </p:spTree>
    <p:extLst>
      <p:ext uri="{BB962C8B-B14F-4D97-AF65-F5344CB8AC3E}">
        <p14:creationId xmlns:p14="http://schemas.microsoft.com/office/powerpoint/2010/main" val="1215276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940A2-18C8-F7B9-D344-5B6ED038B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49C8C-F237-13BB-4948-95209B70C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F45FDF-2669-D7EC-17F2-FEF8160593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E4AE8C-D975-8704-DB56-B6B0D4EA90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5434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5375C-D40C-B38D-FF02-276F9B60E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7CBCB-E2D9-42D9-5E15-0A5084981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2C2DA4-2A25-73B0-AF59-83425D386B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CF81C5-5DD2-CEA4-E1ED-9061DDF508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9969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4CA2C-1672-CA36-4898-8C7DADCF1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13A14-CFE9-4DDB-00C7-169BC28B6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C0919-9AEA-3D6D-9343-CFD77E05D3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1F5D85-D1FB-CCFE-C12F-03608480BF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9492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F640D-CAA5-57C5-C6E8-3D01619A2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C5AA1-1627-04D4-1E20-430A535B6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52A64-EC59-6C8D-70DA-0FA2A06249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89A7A5-D314-167D-CC69-282763015F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74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B3DCF-A6E2-7A77-F692-F698B3D68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D1CB1-C355-C7D8-BCEB-97518EC99D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40057-41CD-96AA-8241-A2102306C9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4C84D6-6A80-04A9-E92E-89017E790B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5586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0BD4B-97F1-7B26-1472-6E9C491A3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3A353-09A4-81E4-6AC7-95B2DF026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A7530-E330-1D2F-7A0A-E2939747A6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9F89FE-9D6B-E3B3-ACD7-1947983E6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6128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47DE6-A85B-A59A-F925-1A1D367AA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A27FA-54DF-8887-EAA6-15CE872B1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4295A-C69F-1EB8-4531-88B55D039B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0C8D37-F995-B6E4-5895-40193C4E65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9682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2171F-3B8E-029A-AB8F-4E444A435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7ACCA-96A5-AD35-7768-19F7641EB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6357D-6A48-F8DC-3ACF-FB1C1D2983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5BE96E-727A-3D52-D8D4-0689B11213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763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C0A4-E749-85D1-85AF-A1916A4A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A31B1-AE9B-8ECB-6B75-4E8C83F5A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F3D29-BF47-D42D-FF58-DBA560D91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1C1815-2EA6-0702-CA1E-77FBF81D54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8546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C0A4-E749-85D1-85AF-A1916A4A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A31B1-AE9B-8ECB-6B75-4E8C83F5A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F3D29-BF47-D42D-FF58-DBA560D91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1C1815-2EA6-0702-CA1E-77FBF81D54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987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C0A4-E749-85D1-85AF-A1916A4A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A31B1-AE9B-8ECB-6B75-4E8C83F5A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F3D29-BF47-D42D-FF58-DBA560D91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1C1815-2EA6-0702-CA1E-77FBF81D54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730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total production costs were mostly stable from 2024 to 2025, rising by less than 1%, indicating cost changes largely offset for U.S. producers across farm sectors. Higher input costs were totaled for livestock/poultry purchases, hired labor, and interest expenses, while pesticide and feed expenditure categories declined. </a:t>
            </a:r>
          </a:p>
          <a:p>
            <a:endParaRPr lang="en-US" dirty="0"/>
          </a:p>
          <a:p>
            <a:r>
              <a:rPr lang="en-US" dirty="0"/>
              <a:t>In 2026, farm operating loan rates are expected to range from 6.5% to 8.5%, slightly lower than 2025 rates. Regarding fertilizers, nitrogen and phosphorus are forecast to be higher in 2026, as potash stays mostly stable</a:t>
            </a:r>
          </a:p>
          <a:p>
            <a:br>
              <a:rPr lang="en-US" dirty="0"/>
            </a:br>
            <a:r>
              <a:rPr lang="en-US" dirty="0"/>
              <a:t>Finally, in 2026, one of the most notable fluctuations in input costs relates to the Adverse Effect Wage Rates in Georgia. The adverse effect wage rate declines to $14.47/hour in 2026, providing some labor cost relief compared to 2025 levels ($16.08/hour). This change will be especially impactful for producers of labor-intensive specialty crops in the coming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3382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CAF3A-06AD-918A-6C44-5675EE9B2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01FDB-4AA2-C56A-8295-89765619E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EB314-9B4A-2872-BA5E-182292054DAC}"/>
              </a:ext>
            </a:extLst>
          </p:cNvPr>
          <p:cNvSpPr>
            <a:spLocks noGrp="1"/>
          </p:cNvSpPr>
          <p:nvPr>
            <p:ph type="body" idx="1"/>
          </p:nvPr>
        </p:nvSpPr>
        <p:spPr/>
        <p:txBody>
          <a:bodyPr/>
          <a:lstStyle/>
          <a:p>
            <a:r>
              <a:rPr lang="en-US" dirty="0"/>
              <a:t>Georgia producers who utilize H-2A labor will see slight relief in the 2026 wage rates due to recent changes in the U.S. Department of Labor’s methodology for calculating the Adverse Effect Wage Rate (AEWR). After a 34% increase in H-2A wage rates from 2022 to 2025, the new AEWR for many Georgia operations is set to decline by about 10%, to an effective hourly rate of $14.47 in 2026 </a:t>
            </a:r>
          </a:p>
          <a:p>
            <a:endParaRPr lang="en-US" dirty="0"/>
          </a:p>
        </p:txBody>
      </p:sp>
      <p:sp>
        <p:nvSpPr>
          <p:cNvPr id="4" name="Slide Number Placeholder 3">
            <a:extLst>
              <a:ext uri="{FF2B5EF4-FFF2-40B4-BE49-F238E27FC236}">
                <a16:creationId xmlns:a16="http://schemas.microsoft.com/office/drawing/2014/main" id="{B475B79B-0A70-D5CC-511B-B1CD1DA5B8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3014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economic growth has slowed compared with previous years, returning to more typical long-term rates. Global cotton demand has stabilized and remains relatively strong; however, competition in global cotton production and exports has intensified for U.S. cotton, driven primarily by expanded acreage in Brazil. Because production costs are lower in Brazil, Brazilian farmers are able to remain profitable, while U.S. producers are experiencing significant losses. Trade uncertainty has further weakened the position of U.S. cotton, as it has lost market access to China—traditionally one of its largest buyers—while Brazilian cotton has gained market share in China. As a result, U.S. cotton is currently in a transitional phase, seeking to stabilize existing markets outside of China and develop alternative export destinations. Without a significant improvement in demand for U.S. cotton, prices are likely to remain at their current low levels. Easing trade tensions with China, however, would represent a positive development for the U.S. cotton sector.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9934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66852-ADAA-ECDB-905A-32EE736D3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4F48A-3D39-1930-C2A5-A6D2BB20C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B731E-9113-8A8D-3718-104F3BFCC9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year 2025 has presented peanut producers across the United States with a complex and evolving market environment. While acreage and production continued to expand, driven largely by growers shifting away from less profitable crops, the resulting surge in output has outpaced growth in both domestic use and export demand. As a result, U.S. peanut markets entered the 2025/26 marketing year with rising ending stocks and increasing supply-side pressure. At the same time, export growth has remained sluggish and domestic food use has expanded only moderately, creating a widening imbalance between production and demand. Together, these factors contributed to a sharp post-harvest price decline in late 2025 and have raised concerns about the persistence of downward price pressures as the market adjusts to abundant supplies and a slower-than-expected demand. With U.S. peanut supplies continuing to rise, developing alternative markets and new uses has become increasingly important. Expanding export opportunities remains essential, but innovative non-food applications, such as the use of peanut oil in sustainable aviation fuel, also offer promising ways to absorb surplus production and strengthen long-term market resilience.</a:t>
            </a:r>
          </a:p>
        </p:txBody>
      </p:sp>
      <p:sp>
        <p:nvSpPr>
          <p:cNvPr id="4" name="Slide Number Placeholder 3">
            <a:extLst>
              <a:ext uri="{FF2B5EF4-FFF2-40B4-BE49-F238E27FC236}">
                <a16:creationId xmlns:a16="http://schemas.microsoft.com/office/drawing/2014/main" id="{CD0DF51C-700A-6653-4854-ACCC53CA94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4636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83203-46E9-7CBD-A0D1-96FFBB1FC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E966A-6A25-7B90-93D1-1364BD9C9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31FA8-63A3-69A9-871F-67CC718352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B29D49F-A705-E456-C604-ED053C5364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4447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BD06C-2107-0DD4-5761-D82687A0B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4E29B-A095-522D-6F9F-810313B02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1C71F-57FC-023E-FA83-66D577085B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4831B10-2A97-21E3-C3A2-EF51295557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1383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A5496-671D-EC0C-BCA2-6E8F02845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1383C-3D0B-A22F-5D25-FEEA225A4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B2A76-CCA6-4640-7E0A-3671D4A890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DA1A8DF-D257-37C4-6757-3A0D40B40B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4061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Tight supplies will support prices at very high levels in 2026.</a:t>
            </a:r>
          </a:p>
          <a:p>
            <a:pPr lvl="0"/>
            <a:r>
              <a:rPr lang="en-US" sz="1200" kern="1200" dirty="0">
                <a:solidFill>
                  <a:schemeClr val="tx1"/>
                </a:solidFill>
                <a:effectLst/>
                <a:latin typeface="+mn-lt"/>
                <a:ea typeface="+mn-ea"/>
                <a:cs typeface="+mn-cs"/>
              </a:rPr>
              <a:t>- Cattle inventories appear to be stabilizing this year, but major expansion appears to be further in the future.</a:t>
            </a:r>
          </a:p>
          <a:p>
            <a:r>
              <a:rPr lang="en-US" sz="1200" kern="1200" dirty="0">
                <a:solidFill>
                  <a:schemeClr val="tx1"/>
                </a:solidFill>
                <a:effectLst/>
                <a:latin typeface="+mn-lt"/>
                <a:ea typeface="+mn-ea"/>
                <a:cs typeface="+mn-cs"/>
              </a:rPr>
              <a:t>- Consumer demand weakness from either softening ability or willingness to pay for high-priced beef is a significant risk to the outlook.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5946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9AF7E-3D16-BE23-25BD-CD8BF675F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CBDDB-3625-8591-294A-E64111A29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14268-B90B-ACB2-A91E-CE193E5EA646}"/>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 The 2026 dairy outlook faces headwinds on increasing production that appears to be outpacing demand.</a:t>
            </a:r>
          </a:p>
          <a:p>
            <a:pPr lvl="0"/>
            <a:r>
              <a:rPr lang="en-US" sz="1200" kern="1200" dirty="0">
                <a:solidFill>
                  <a:schemeClr val="tx1"/>
                </a:solidFill>
                <a:effectLst/>
                <a:latin typeface="+mn-lt"/>
                <a:ea typeface="+mn-ea"/>
                <a:cs typeface="+mn-cs"/>
              </a:rPr>
              <a:t>- Potential improvements on the supply and demand balance may occur later in the year.</a:t>
            </a:r>
          </a:p>
          <a:p>
            <a:r>
              <a:rPr lang="en-US" sz="1200" kern="1200" dirty="0">
                <a:solidFill>
                  <a:schemeClr val="tx1"/>
                </a:solidFill>
                <a:effectLst/>
                <a:latin typeface="+mn-lt"/>
                <a:ea typeface="+mn-ea"/>
                <a:cs typeface="+mn-cs"/>
              </a:rPr>
              <a:t>- Opportunities from new local processing could support Georgia producers this year.</a:t>
            </a:r>
            <a:endParaRPr lang="en-US" dirty="0"/>
          </a:p>
        </p:txBody>
      </p:sp>
      <p:sp>
        <p:nvSpPr>
          <p:cNvPr id="4" name="Slide Number Placeholder 3">
            <a:extLst>
              <a:ext uri="{FF2B5EF4-FFF2-40B4-BE49-F238E27FC236}">
                <a16:creationId xmlns:a16="http://schemas.microsoft.com/office/drawing/2014/main" id="{51256BCC-DCD5-E63F-B20A-ED849E9958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7084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902CB-AC6C-C4B3-E549-D4918128F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EFD19-D3DA-37E1-7FC1-0C7285E1E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9B60D-6768-18FC-8A6F-69EC198B3256}"/>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 The year ahead appears to be shaping up to be one of stable, incremental growth.</a:t>
            </a:r>
          </a:p>
          <a:p>
            <a:pPr lvl="0"/>
            <a:r>
              <a:rPr lang="en-US" sz="1200" kern="1200" dirty="0">
                <a:solidFill>
                  <a:schemeClr val="tx1"/>
                </a:solidFill>
                <a:effectLst/>
                <a:latin typeface="+mn-lt"/>
                <a:ea typeface="+mn-ea"/>
                <a:cs typeface="+mn-cs"/>
              </a:rPr>
              <a:t>- After a strong start to 2025, significant production growth weighed on prices in the latter half.</a:t>
            </a:r>
          </a:p>
          <a:p>
            <a:r>
              <a:rPr lang="en-US" sz="1200" kern="1200">
                <a:solidFill>
                  <a:schemeClr val="tx1"/>
                </a:solidFill>
                <a:effectLst/>
                <a:latin typeface="+mn-lt"/>
                <a:ea typeface="+mn-ea"/>
                <a:cs typeface="+mn-cs"/>
              </a:rPr>
              <a:t>- In </a:t>
            </a:r>
            <a:r>
              <a:rPr lang="en-US" sz="1200" kern="1200" dirty="0">
                <a:solidFill>
                  <a:schemeClr val="tx1"/>
                </a:solidFill>
                <a:effectLst/>
                <a:latin typeface="+mn-lt"/>
                <a:ea typeface="+mn-ea"/>
                <a:cs typeface="+mn-cs"/>
              </a:rPr>
              <a:t>2026, supply and demand will likely find a better balance with indications of relatively stable prices.</a:t>
            </a:r>
            <a:endParaRPr lang="en-US" dirty="0"/>
          </a:p>
        </p:txBody>
      </p:sp>
      <p:sp>
        <p:nvSpPr>
          <p:cNvPr id="4" name="Slide Number Placeholder 3">
            <a:extLst>
              <a:ext uri="{FF2B5EF4-FFF2-40B4-BE49-F238E27FC236}">
                <a16:creationId xmlns:a16="http://schemas.microsoft.com/office/drawing/2014/main" id="{DA37DB2A-2E60-B414-8187-FE14646558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540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C0A4-E749-85D1-85AF-A1916A4A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A31B1-AE9B-8ECB-6B75-4E8C83F5A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F3D29-BF47-D42D-FF58-DBA560D91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1C1815-2EA6-0702-CA1E-77FBF81D54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2679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FB6C-5BC4-1D5D-451F-FB4F96148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CC05C-FEEE-A0BA-3245-867B25381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D99F9-DD6D-6E39-327E-961B712F56BF}"/>
              </a:ext>
            </a:extLst>
          </p:cNvPr>
          <p:cNvSpPr>
            <a:spLocks noGrp="1"/>
          </p:cNvSpPr>
          <p:nvPr>
            <p:ph type="body" idx="1"/>
          </p:nvPr>
        </p:nvSpPr>
        <p:spPr/>
        <p:txBody>
          <a:bodyPr/>
          <a:lstStyle/>
          <a:p>
            <a:pPr marL="228600" indent="-228600">
              <a:buAutoNum type="arabicPeriod"/>
            </a:pPr>
            <a:r>
              <a:rPr lang="en-US" dirty="0"/>
              <a:t>The vegetable industry is very dynamic.  In 2025, planted area was 912,000 acres whereas harvested was 905,900 acres.  Due to continuous research, extension education and good agricultural practices and technology adoption, crop yields are consistently increasing for the past four decades.  In 2025, the USDA reported yields of 461 cwt/acre for vegetables.  Per capita availability in 2024 was 375.5 pounds, a 3.3% decrease  compared to 2023.  This is an indication that Americans are eating less vegetables.</a:t>
            </a:r>
          </a:p>
        </p:txBody>
      </p:sp>
      <p:sp>
        <p:nvSpPr>
          <p:cNvPr id="4" name="Slide Number Placeholder 3">
            <a:extLst>
              <a:ext uri="{FF2B5EF4-FFF2-40B4-BE49-F238E27FC236}">
                <a16:creationId xmlns:a16="http://schemas.microsoft.com/office/drawing/2014/main" id="{6780527A-265C-D66D-7A2E-6B796E78E7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893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2025, fresh vegetable market experienced mixed signals.  Growers’ prices decreased for key crops like onion, sweet corn, tomatoes, cucumbers, cauliflower, broccoli, lettuce etc. most of which are in the top ten vegetable crops in Georgia.  Specialty crops farmers experienced weather challenges as it was wet in the West and dry in the southeast.  The good news is that the Trump Administration provided $12 billion Farmer Bridge Assistance (PBA) to support growers impacted by unfair market disruption.  Out of which $11 billion was allocated to row crop farmers and only $1 billion allocated to the specialty crop farmers.   According to USDA, a broader efforts will continue to strengthen farm markets and the US agricultural safety net.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963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6217-5221-7A09-FE4F-566972198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6156E-421D-8A6C-B6E5-25E801EA9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17623-5435-0927-4877-DDB688407EDB}"/>
              </a:ext>
            </a:extLst>
          </p:cNvPr>
          <p:cNvSpPr>
            <a:spLocks noGrp="1"/>
          </p:cNvSpPr>
          <p:nvPr>
            <p:ph type="body" idx="1"/>
          </p:nvPr>
        </p:nvSpPr>
        <p:spPr/>
        <p:txBody>
          <a:bodyPr/>
          <a:lstStyle/>
          <a:p>
            <a:pPr marL="228600" indent="-228600">
              <a:buAutoNum type="arabicPeriod"/>
            </a:pPr>
            <a:r>
              <a:rPr lang="en-US" dirty="0"/>
              <a:t>Despite the challenges faced by the fruits and tree nuts industry, the specialty crop growers are resilient and the industry is still sustainable.  For instance, the  Fruits &amp; Tree Nuts growers received better prices in 2025 crop season compared to the previous 2024 crop season.  In July 2025, fruits &amp; tree nuts growers’ price index (GPI) was 171 (2011=100).  In the first quarter, the grower price index was downward trending but still higher than 2024 and started escalating until July where the GPI was 7% higher than July 2024 and 11% higher than July 2023.  Although it is difficult to predict the prices in 2026, we believe the industry will continue to be strong.  </a:t>
            </a:r>
          </a:p>
        </p:txBody>
      </p:sp>
      <p:sp>
        <p:nvSpPr>
          <p:cNvPr id="4" name="Slide Number Placeholder 3">
            <a:extLst>
              <a:ext uri="{FF2B5EF4-FFF2-40B4-BE49-F238E27FC236}">
                <a16:creationId xmlns:a16="http://schemas.microsoft.com/office/drawing/2014/main" id="{397F93E5-6DE6-9FD3-20B2-6A2588DDE3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7415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D709F-6E89-7B43-A3DA-BBCF2119E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833B0-16B2-70C6-9BFF-475869157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16642-2281-0153-4817-DBA16FEDC8B1}"/>
              </a:ext>
            </a:extLst>
          </p:cNvPr>
          <p:cNvSpPr>
            <a:spLocks noGrp="1"/>
          </p:cNvSpPr>
          <p:nvPr>
            <p:ph type="body" idx="1"/>
          </p:nvPr>
        </p:nvSpPr>
        <p:spPr/>
        <p:txBody>
          <a:bodyPr/>
          <a:lstStyle/>
          <a:p>
            <a:r>
              <a:rPr kumimoji="0" lang="en-US" sz="1200" b="0" i="0" u="none" strike="noStrike" kern="0" cap="none" spc="0" normalizeH="0" baseline="0" noProof="0" dirty="0">
                <a:ln>
                  <a:noFill/>
                </a:ln>
                <a:solidFill>
                  <a:schemeClr val="tx2"/>
                </a:solidFill>
                <a:effectLst/>
                <a:uLnTx/>
                <a:uFillTx/>
                <a:latin typeface="Tahoma"/>
                <a:ea typeface="+mn-ea"/>
                <a:cs typeface="Arial"/>
              </a:rPr>
              <a:t>In August 2025, CPI for fresh fruits was 409.8 (1982-84=100).  This was </a:t>
            </a:r>
            <a:r>
              <a:rPr kumimoji="0" lang="en-US" sz="1200" b="0" i="0" u="none" strike="noStrike" kern="0" cap="none" spc="0" normalizeH="0" baseline="0" noProof="0" dirty="0">
                <a:ln>
                  <a:noFill/>
                </a:ln>
                <a:solidFill>
                  <a:srgbClr val="00B050"/>
                </a:solidFill>
                <a:effectLst/>
                <a:uLnTx/>
                <a:uFillTx/>
                <a:latin typeface="Tahoma"/>
                <a:ea typeface="+mn-ea"/>
                <a:cs typeface="Arial"/>
              </a:rPr>
              <a:t>2% increase from same time in 2024. </a:t>
            </a:r>
            <a:r>
              <a:rPr kumimoji="0" lang="en-US" sz="1200" b="0" i="0" u="none" strike="noStrike" kern="0" cap="none" spc="0" normalizeH="0" baseline="0" noProof="0" dirty="0">
                <a:ln>
                  <a:noFill/>
                </a:ln>
                <a:solidFill>
                  <a:srgbClr val="C00000"/>
                </a:solidFill>
                <a:effectLst/>
                <a:uLnTx/>
                <a:uFillTx/>
                <a:latin typeface="Tahoma"/>
                <a:ea typeface="+mn-ea"/>
                <a:cs typeface="Arial"/>
              </a:rPr>
              <a:t>This increase was caused by the high prices for apple and banana that increased by 14% and 19% respectively.  </a:t>
            </a:r>
            <a:r>
              <a:rPr kumimoji="0" lang="en-US" sz="1200" b="0" i="0" u="none" strike="noStrike" kern="0" cap="none" spc="0" normalizeH="0" baseline="0" noProof="0" dirty="0">
                <a:ln>
                  <a:noFill/>
                </a:ln>
                <a:solidFill>
                  <a:srgbClr val="7030A0"/>
                </a:solidFill>
                <a:effectLst/>
                <a:uLnTx/>
                <a:uFillTx/>
                <a:latin typeface="Tahoma"/>
                <a:ea typeface="+mn-ea"/>
                <a:cs typeface="Arial"/>
              </a:rPr>
              <a:t>The combined increase was 3 times higher than the 11% increase for Citrus CPI.   </a:t>
            </a:r>
            <a:r>
              <a:rPr kumimoji="0" lang="en-US" sz="1200" b="0" i="0" u="none" strike="noStrike" kern="0" cap="none" spc="0" normalizeH="0" baseline="0" noProof="0" dirty="0">
                <a:ln>
                  <a:noFill/>
                </a:ln>
                <a:solidFill>
                  <a:srgbClr val="000000"/>
                </a:solidFill>
                <a:effectLst/>
                <a:uLnTx/>
                <a:uFillTx/>
                <a:latin typeface="Tahoma"/>
                <a:ea typeface="+mn-ea"/>
                <a:cs typeface="Arial"/>
              </a:rPr>
              <a:t>In August 2025, CPI for apple, banana and citrus were higher compared to August 2024 whereas the other fruits CPI was unchanged.   On the other hand, </a:t>
            </a:r>
            <a:r>
              <a:rPr lang="en-US" sz="1200" dirty="0">
                <a:solidFill>
                  <a:srgbClr val="00B050"/>
                </a:solidFill>
              </a:rPr>
              <a:t>In August 2025, the apple, banana and citrus CPIs were higher than in 2024, </a:t>
            </a:r>
            <a:r>
              <a:rPr lang="en-US" sz="1200" dirty="0">
                <a:solidFill>
                  <a:srgbClr val="7030A0"/>
                </a:solidFill>
              </a:rPr>
              <a:t>Whereas other fresh fruit CPI did not change a year ago.  Although GA peach industry was badly hit by freeze-damaged in 2023, production increased to 37,000 tons in 2024 and experienced another decline 2025 crop season by producing 30,000 tons according to USDA report.  Although more than 90% of blueberry shipment took place between April and August, GA and FL shipments were low.  On the other hand, GA pecan was impacted by </a:t>
            </a:r>
            <a:r>
              <a:rPr lang="en-US" sz="1200">
                <a:solidFill>
                  <a:srgbClr val="7030A0"/>
                </a:solidFill>
              </a:rPr>
              <a:t>bad weather.</a:t>
            </a:r>
            <a:endParaRPr lang="en-US" sz="1200" dirty="0">
              <a:solidFill>
                <a:srgbClr val="7030A0"/>
              </a:solidFill>
            </a:endParaRPr>
          </a:p>
          <a:p>
            <a:pPr marL="342900" marR="0" lvl="0" indent="-342900" algn="l" defTabSz="914400" rtl="0" eaLnBrk="0" fontAlgn="base" latinLnBrk="0" hangingPunct="0">
              <a:lnSpc>
                <a:spcPct val="100000"/>
              </a:lnSpc>
              <a:spcBef>
                <a:spcPct val="20000"/>
              </a:spcBef>
              <a:spcAft>
                <a:spcPct val="0"/>
              </a:spcAft>
              <a:buClr>
                <a:srgbClr val="3333CC"/>
              </a:buClr>
              <a:buSzPct val="60000"/>
              <a:buFont typeface="Wingdings" pitchFamily="2" charset="2"/>
              <a:buChar char="n"/>
              <a:tabLst/>
              <a:defRPr/>
            </a:pPr>
            <a:endParaRPr kumimoji="0" lang="en-US" sz="1200" b="0" i="0" u="none" strike="noStrike" kern="0" cap="none" spc="0" normalizeH="0" baseline="0" noProof="0" dirty="0">
              <a:ln>
                <a:noFill/>
              </a:ln>
              <a:solidFill>
                <a:srgbClr val="000000"/>
              </a:solidFill>
              <a:effectLst/>
              <a:uLnTx/>
              <a:uFillTx/>
              <a:latin typeface="Tahoma"/>
              <a:ea typeface="+mn-ea"/>
              <a:cs typeface="Arial"/>
            </a:endParaRPr>
          </a:p>
          <a:p>
            <a:pPr marL="342900" marR="0" lvl="0" indent="-342900" algn="l" defTabSz="914400" rtl="0" eaLnBrk="0" fontAlgn="base" latinLnBrk="0" hangingPunct="0">
              <a:lnSpc>
                <a:spcPct val="100000"/>
              </a:lnSpc>
              <a:spcBef>
                <a:spcPct val="20000"/>
              </a:spcBef>
              <a:spcAft>
                <a:spcPct val="0"/>
              </a:spcAft>
              <a:buClr>
                <a:srgbClr val="3333CC"/>
              </a:buClr>
              <a:buSzPct val="60000"/>
              <a:buFont typeface="Wingdings" pitchFamily="2" charset="2"/>
              <a:buChar char="n"/>
              <a:tabLst/>
              <a:defRPr/>
            </a:pPr>
            <a:endParaRPr kumimoji="0" lang="en-US" sz="1200" b="0" i="0" u="none" strike="noStrike" kern="0" cap="none" spc="0" normalizeH="0" baseline="0" noProof="0" dirty="0">
              <a:ln>
                <a:noFill/>
              </a:ln>
              <a:solidFill>
                <a:srgbClr val="7030A0"/>
              </a:solidFill>
              <a:effectLst/>
              <a:uLnTx/>
              <a:uFillTx/>
              <a:latin typeface="Tahoma"/>
              <a:ea typeface="+mn-ea"/>
              <a:cs typeface="Arial"/>
            </a:endParaRPr>
          </a:p>
          <a:p>
            <a:pPr marL="342900" marR="0" lvl="0" indent="-342900" algn="l" defTabSz="914400" rtl="0" eaLnBrk="0" fontAlgn="base" latinLnBrk="0" hangingPunct="0">
              <a:lnSpc>
                <a:spcPct val="100000"/>
              </a:lnSpc>
              <a:spcBef>
                <a:spcPct val="20000"/>
              </a:spcBef>
              <a:spcAft>
                <a:spcPct val="0"/>
              </a:spcAft>
              <a:buClr>
                <a:srgbClr val="3333CC"/>
              </a:buClr>
              <a:buSzPct val="60000"/>
              <a:buFont typeface="Wingdings" pitchFamily="2" charset="2"/>
              <a:buChar char="n"/>
              <a:tabLst/>
              <a:defRPr/>
            </a:pPr>
            <a:endParaRPr kumimoji="0" lang="en-US" sz="1200" b="0" i="0" u="none" strike="noStrike" kern="0" cap="none" spc="0" normalizeH="0" baseline="0" noProof="0" dirty="0">
              <a:ln>
                <a:noFill/>
              </a:ln>
              <a:solidFill>
                <a:srgbClr val="00B050"/>
              </a:solidFill>
              <a:effectLst/>
              <a:uLnTx/>
              <a:uFillTx/>
              <a:latin typeface="Tahoma"/>
              <a:ea typeface="+mn-ea"/>
              <a:cs typeface="Arial"/>
            </a:endParaRP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F887B249-6D51-82AD-51D7-3B52AB831A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7470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55E5F-F14E-58FD-5851-68CAF43D7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89168-D308-566A-501F-7BC11CE13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BA7B5-6DB7-B287-993C-4510FE5C20E7}"/>
              </a:ext>
            </a:extLst>
          </p:cNvPr>
          <p:cNvSpPr>
            <a:spLocks noGrp="1"/>
          </p:cNvSpPr>
          <p:nvPr>
            <p:ph type="body" idx="1"/>
          </p:nvPr>
        </p:nvSpPr>
        <p:spPr/>
        <p:txBody>
          <a:bodyPr/>
          <a:lstStyle/>
          <a:p>
            <a:r>
              <a:rPr lang="en-US" dirty="0"/>
              <a:t>Since 2020 all sectors of the green industry have seen positive growth.  Container nursery has stagnated since coming off 2020 highs.  Field nursery has seen some decline over the last couple of years.  Greenhouse and turfgrass have continued to trend upward, notably on strong housing demand.  However, economic uncertainty, notably a slowing housing market is cause for concern.  Continued growth in the housing sector will fuel increased green industry growth.  Though increasing perceptions of a recession occurring will temper growth throughout 2026.</a:t>
            </a:r>
          </a:p>
        </p:txBody>
      </p:sp>
      <p:sp>
        <p:nvSpPr>
          <p:cNvPr id="4" name="Slide Number Placeholder 3">
            <a:extLst>
              <a:ext uri="{FF2B5EF4-FFF2-40B4-BE49-F238E27FC236}">
                <a16:creationId xmlns:a16="http://schemas.microsoft.com/office/drawing/2014/main" id="{45A1F047-631B-75E0-B69C-43339766DA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7730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Oswald" panose="00000500000000000000" pitchFamily="2" charset="0"/>
              </a:rPr>
              <a:t>Pine sawtimber prices are expected to stabilize but remain under pressure as housing starts continue to face headwinds (high construction costs, labor shortage, and tight housing affordability) </a:t>
            </a:r>
          </a:p>
          <a:p>
            <a:r>
              <a:rPr lang="en-US" sz="1200" dirty="0">
                <a:latin typeface="Oswald" panose="00000500000000000000" pitchFamily="2" charset="0"/>
              </a:rPr>
              <a:t>High tariffs on Canadian softwood lumber imports help support demand for U.S. lumber and timber </a:t>
            </a:r>
          </a:p>
          <a:p>
            <a:r>
              <a:rPr lang="en-US" sz="1200" dirty="0">
                <a:latin typeface="Oswald" panose="00000500000000000000" pitchFamily="2" charset="0"/>
              </a:rPr>
              <a:t>Pine sawtimber prices are expected to firm in Hurricane Helen-affected areas of South Georgia due to local inventory shortages</a:t>
            </a:r>
          </a:p>
          <a:p>
            <a:r>
              <a:rPr lang="en-US" sz="1200" dirty="0">
                <a:latin typeface="Oswald" panose="00000500000000000000" pitchFamily="2" charset="0"/>
              </a:rPr>
              <a:t>Pulpwood prices in South Georgia continue to decline as the impacts of the recent mill closures show and salvage activities continue (Several state disaster relief incentive programs become available or get extended)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116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2874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8858D-4574-5220-C58E-F111D4666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89D3C-3028-A65D-E3EB-737205CCA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55749-58A5-9C91-43D8-1474790617EA}"/>
              </a:ext>
            </a:extLst>
          </p:cNvPr>
          <p:cNvSpPr>
            <a:spLocks noGrp="1"/>
          </p:cNvSpPr>
          <p:nvPr>
            <p:ph type="body" idx="1"/>
          </p:nvPr>
        </p:nvSpPr>
        <p:spPr/>
        <p:txBody>
          <a:bodyPr/>
          <a:lstStyle/>
          <a:p>
            <a:r>
              <a:rPr lang="en-US" dirty="0"/>
              <a:t>Authors: Extension Specialists Angie </a:t>
            </a:r>
            <a:r>
              <a:rPr lang="en-US" dirty="0" err="1"/>
              <a:t>Im</a:t>
            </a:r>
            <a:r>
              <a:rPr lang="en-US" dirty="0"/>
              <a:t> &amp; Vanessa Shonkwiler </a:t>
            </a:r>
          </a:p>
          <a:p>
            <a:endParaRPr lang="en-US" dirty="0"/>
          </a:p>
          <a:p>
            <a:r>
              <a:rPr lang="en-US" b="1" dirty="0"/>
              <a:t>Speaker notes:</a:t>
            </a:r>
          </a:p>
          <a:p>
            <a:pPr marL="171450" indent="-171450">
              <a:buFont typeface="Calibri"/>
              <a:buChar char="-"/>
            </a:pPr>
            <a:r>
              <a:rPr lang="en-US" dirty="0"/>
              <a:t>Agritourism represents a growing opportunity for Georgia's agricultural sector, combining farm operations with tourism experiences to diversify income streams and strengthen rural economies.</a:t>
            </a:r>
          </a:p>
          <a:p>
            <a:pPr marL="171450" indent="-171450">
              <a:buFont typeface="Calibri"/>
              <a:buChar char="-"/>
            </a:pPr>
            <a:r>
              <a:rPr lang="en-US" dirty="0"/>
              <a:t>A recent National Agritourism Producer Survey provides the snapshot of how producers view the opportunities, challenges, and future direction of agritourism. The most common agritourism activities provided include on-farm direct sales (62.8%), educational activities (59.4%), events and off-farm direct sales (35.9%, and 35.6% respectively), followed by U-pick (31.9%). </a:t>
            </a:r>
          </a:p>
          <a:p>
            <a:pPr marL="171450" indent="-171450">
              <a:buFont typeface="Calibri"/>
              <a:buChar char="-"/>
            </a:pPr>
            <a:r>
              <a:rPr lang="en-US" dirty="0"/>
              <a:t>Farmers engaged in agritourism face a range of challenges that limit the growth and sustainability of their operations. The most pressing issues relate to limited access to financial capital, uncertainty, and complexity in regulatory compliance, and inadequate physical infrastructure and destination amenities.</a:t>
            </a:r>
          </a:p>
          <a:p>
            <a:pPr marL="171450" indent="-171450">
              <a:buFont typeface="Calibri"/>
              <a:buChar char="-"/>
            </a:pPr>
            <a:r>
              <a:rPr lang="en-US" dirty="0"/>
              <a:t>Despite the challenges, the national survey emphasizes that agritourism producers felt optimistic about the future of the segment. Overall, 75.1% of operators felt the number of visitors to their operation would increase moderately or significantly over the next five years, 72.3% felt that way about their operation's profitability, and 68.4% expected to diversify in terms of agritourism activities offered to visitors. </a:t>
            </a:r>
          </a:p>
          <a:p>
            <a:pPr marL="171450" indent="-171450">
              <a:buFont typeface="Calibri"/>
              <a:buChar char="-"/>
            </a:pPr>
            <a:r>
              <a:rPr lang="en-US" dirty="0"/>
              <a:t>In 2024, a national consumer survey was conducted by the Hospitality and Food Industry Management program at the University of Georgia to understand visitors’ perspectives toward agritourism. Out of a total number of 1,872 completed responses, 1,664 participants reported that they had participated in agritourism activities in the past two years. </a:t>
            </a:r>
          </a:p>
          <a:p>
            <a:pPr marL="171450" indent="-171450">
              <a:buFont typeface="Calibri"/>
              <a:buChar char="-"/>
            </a:pPr>
            <a:r>
              <a:rPr lang="en-US" dirty="0"/>
              <a:t>consumers underline facility cleanliness as one of the crucial attributes, followed by safety and on-site restrooms. In addition, employee friendliness and knowledge were also recognized as one of the most significant attributes. Figure 1 presents the results of the top ten important attributes. </a:t>
            </a:r>
          </a:p>
          <a:p>
            <a:pPr marL="171450" indent="-171450">
              <a:buFont typeface="Calibri"/>
              <a:buChar char="-"/>
            </a:pPr>
            <a:r>
              <a:rPr lang="en-US" dirty="0"/>
              <a:t>The 2026 FIFA World Cup in Atlanta presents a strategic opportunity to showcase Georgia's agricultural heritage to national and global audiences by collaborating with destination marketing organizations, universities, Extension services, and local communities to create memorable visitor experience will provide significant growth opportunities for Georgia agritourism sector.  </a:t>
            </a:r>
          </a:p>
          <a:p>
            <a:pPr marL="171450" indent="-171450">
              <a:buFont typeface="Calibri"/>
              <a:buChar char="-"/>
            </a:pPr>
            <a:endParaRPr lang="en-US" dirty="0"/>
          </a:p>
          <a:p>
            <a:pPr marL="171450" indent="-171450">
              <a:buFont typeface="Calibri"/>
              <a:buChar char="-"/>
            </a:pPr>
            <a:endParaRPr lang="en-US" dirty="0"/>
          </a:p>
          <a:p>
            <a:endParaRPr lang="en-US" dirty="0"/>
          </a:p>
        </p:txBody>
      </p:sp>
      <p:sp>
        <p:nvSpPr>
          <p:cNvPr id="4" name="Slide Number Placeholder 3">
            <a:extLst>
              <a:ext uri="{FF2B5EF4-FFF2-40B4-BE49-F238E27FC236}">
                <a16:creationId xmlns:a16="http://schemas.microsoft.com/office/drawing/2014/main" id="{560A5DEF-121B-3EC7-DE5E-8C5FBEAE7309}"/>
              </a:ext>
            </a:extLst>
          </p:cNvPr>
          <p:cNvSpPr>
            <a:spLocks noGrp="1"/>
          </p:cNvSpPr>
          <p:nvPr>
            <p:ph type="sldNum" sz="quarter" idx="5"/>
          </p:nvPr>
        </p:nvSpPr>
        <p:spPr/>
        <p:txBody>
          <a:bodyPr/>
          <a:lstStyle/>
          <a:p>
            <a:fld id="{7436CC53-38D3-034F-BBE6-75D50E429413}" type="slidenum">
              <a:rPr lang="en-US" smtClean="0"/>
              <a:t>40</a:t>
            </a:fld>
            <a:endParaRPr lang="en-US"/>
          </a:p>
        </p:txBody>
      </p:sp>
    </p:spTree>
    <p:extLst>
      <p:ext uri="{BB962C8B-B14F-4D97-AF65-F5344CB8AC3E}">
        <p14:creationId xmlns:p14="http://schemas.microsoft.com/office/powerpoint/2010/main" val="3464111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654AD-FA83-84C4-3F7F-D1DDC138D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8F403-08C5-FAD4-DDF8-69791E3F3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9B2ED-40A2-CFEB-CE52-139F57EF8A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Authors: Extension Specialists: Vanessa Shonkwiler &amp; Angie </a:t>
            </a:r>
            <a:r>
              <a:rPr lang="en-US" dirty="0" err="1"/>
              <a:t>Im</a:t>
            </a:r>
            <a:endParaRPr lang="en-US" dirty="0"/>
          </a:p>
          <a:p>
            <a:endParaRPr lang="en-US" dirty="0"/>
          </a:p>
          <a:p>
            <a:r>
              <a:rPr lang="en-US" sz="1200" b="1" kern="1200" dirty="0">
                <a:solidFill>
                  <a:schemeClr val="tx1"/>
                </a:solidFill>
                <a:effectLst/>
                <a:latin typeface="+mn-lt"/>
                <a:ea typeface="+mn-ea"/>
                <a:cs typeface="+mn-cs"/>
              </a:rPr>
              <a:t>Speaker notes:</a:t>
            </a:r>
          </a:p>
          <a:p>
            <a:r>
              <a:rPr lang="en-US" sz="1200" kern="1200" dirty="0">
                <a:solidFill>
                  <a:schemeClr val="tx1"/>
                </a:solidFill>
                <a:effectLst/>
                <a:latin typeface="+mn-lt"/>
                <a:ea typeface="+mn-ea"/>
                <a:cs typeface="+mn-cs"/>
              </a:rPr>
              <a:t>DTC marketing strategies should reflect the diverse needs and preferences of different generations of buyers.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Younger generations of promoters tend to value a broad range of attributes, an ‘all-of-the-above’ approach, whereas older generations place the greatest emphasis on freshness. </a:t>
            </a:r>
          </a:p>
          <a:p>
            <a:r>
              <a:rPr lang="en-US" sz="1200" kern="1200" dirty="0">
                <a:solidFill>
                  <a:schemeClr val="tx1"/>
                </a:solidFill>
                <a:effectLst/>
                <a:latin typeface="+mn-lt"/>
                <a:ea typeface="+mn-ea"/>
                <a:cs typeface="+mn-cs"/>
              </a:rPr>
              <a:t>The challenge, and opportunity, lies in enhancing their educational and entertainment dimensions to attract broader audiences, especially younger generations and new shoppers.</a:t>
            </a:r>
          </a:p>
          <a:p>
            <a:r>
              <a:rPr lang="en-US" sz="1200" kern="1200" dirty="0">
                <a:solidFill>
                  <a:schemeClr val="tx1"/>
                </a:solidFill>
                <a:effectLst/>
                <a:latin typeface="+mn-lt"/>
                <a:ea typeface="+mn-ea"/>
                <a:cs typeface="+mn-cs"/>
              </a:rPr>
              <a:t>For Georgia producers, this means leveraging these positive perceptions through marketing messages that emphasize sustainability, local economic impact, and community connection, while designing more engaging market experiences that would strengthen consumer engagement.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Georgia’s farmers market shoppers can be grouped into two distinct profiles: the core committed local food supporters who value sustainability and community, and emerging or occasional buyers who need more convenience, awareness, and price justification.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Major Trends in 2026</a:t>
            </a:r>
          </a:p>
          <a:p>
            <a:r>
              <a:rPr lang="en-US" sz="1200" u="sng" kern="1200" dirty="0">
                <a:solidFill>
                  <a:schemeClr val="tx1"/>
                </a:solidFill>
                <a:effectLst/>
                <a:latin typeface="+mn-lt"/>
                <a:ea typeface="+mn-ea"/>
                <a:cs typeface="+mn-cs"/>
              </a:rPr>
              <a:t>Hyper-local and regenerative sourcing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Consumers are increasingly conscious about where their food comes from and how it was grown. </a:t>
            </a:r>
          </a:p>
          <a:p>
            <a:r>
              <a:rPr lang="en-US" sz="1200" u="sng" kern="1200" dirty="0">
                <a:solidFill>
                  <a:schemeClr val="tx1"/>
                </a:solidFill>
                <a:effectLst/>
                <a:latin typeface="+mn-lt"/>
                <a:ea typeface="+mn-ea"/>
                <a:cs typeface="+mn-cs"/>
              </a:rPr>
              <a:t>Smart labelling or multi-labelling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Consumers want more transparency: origin, how it was grown (certified organic, regenerative, etc.), nutritional facts, and carbon footprint. </a:t>
            </a:r>
          </a:p>
          <a:p>
            <a:r>
              <a:rPr lang="en-US" sz="1200" u="sng" kern="1200" dirty="0">
                <a:solidFill>
                  <a:schemeClr val="tx1"/>
                </a:solidFill>
                <a:effectLst/>
                <a:latin typeface="+mn-lt"/>
                <a:ea typeface="+mn-ea"/>
                <a:cs typeface="+mn-cs"/>
              </a:rPr>
              <a:t>Functional benefits of fresh produce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Fresh, locally grown produce is increasingly positioned not just as “fresher” but as “health-enhancing”, i.e., rich in nutrients, minimally processed, supportive of wellness. </a:t>
            </a:r>
          </a:p>
          <a:p>
            <a:r>
              <a:rPr lang="en-US" sz="1200" u="sng" kern="1200" dirty="0">
                <a:solidFill>
                  <a:schemeClr val="tx1"/>
                </a:solidFill>
                <a:effectLst/>
                <a:latin typeface="+mn-lt"/>
                <a:ea typeface="+mn-ea"/>
                <a:cs typeface="+mn-cs"/>
              </a:rPr>
              <a:t>Digital engagement with personalized marketing and AI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shift to personalized marketing using digital tools and AI, enables farms and markets to craft more relevant messages</a:t>
            </a:r>
          </a:p>
          <a:p>
            <a:r>
              <a:rPr lang="en-US" sz="1200" u="sng" kern="1200" dirty="0">
                <a:solidFill>
                  <a:schemeClr val="tx1"/>
                </a:solidFill>
                <a:effectLst/>
                <a:latin typeface="+mn-lt"/>
                <a:ea typeface="+mn-ea"/>
                <a:cs typeface="+mn-cs"/>
              </a:rPr>
              <a:t>Engaging younger generations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Young consumers, Generation Z (born 1996-2012), and soon Gen Alpha (born after 2012) value visually rich storytelling, shorter attention spans, and influencers. </a:t>
            </a:r>
          </a:p>
          <a:p>
            <a:r>
              <a:rPr lang="en-US" sz="1200" u="sng" kern="1200" dirty="0">
                <a:solidFill>
                  <a:schemeClr val="tx1"/>
                </a:solidFill>
                <a:effectLst/>
                <a:latin typeface="+mn-lt"/>
                <a:ea typeface="+mn-ea"/>
                <a:cs typeface="+mn-cs"/>
              </a:rPr>
              <a:t>Waste-reduction education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Consumers increasingly care about food waste, shelf-life, spoilage, and extending the life of fresh produce.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that recommendations are available in the article: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Recommendations on how to adapt to the major trends</a:t>
            </a:r>
          </a:p>
          <a:p>
            <a:pPr marL="171450" indent="-171450">
              <a:buFont typeface="Arial" panose="020B0604020202020204" pitchFamily="34" charset="0"/>
              <a:buChar char="•"/>
            </a:pPr>
            <a:r>
              <a:rPr lang="en-US" b="0" dirty="0"/>
              <a:t>Recommendations for Georgia producers already selling DTC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Recommendations for Georgia producers thinking about entering DTC</a:t>
            </a:r>
          </a:p>
          <a:p>
            <a:endParaRPr lang="en-US" dirty="0"/>
          </a:p>
        </p:txBody>
      </p:sp>
      <p:sp>
        <p:nvSpPr>
          <p:cNvPr id="4" name="Slide Number Placeholder 3">
            <a:extLst>
              <a:ext uri="{FF2B5EF4-FFF2-40B4-BE49-F238E27FC236}">
                <a16:creationId xmlns:a16="http://schemas.microsoft.com/office/drawing/2014/main" id="{69A95953-250B-7453-7876-7B121045ADE6}"/>
              </a:ext>
            </a:extLst>
          </p:cNvPr>
          <p:cNvSpPr>
            <a:spLocks noGrp="1"/>
          </p:cNvSpPr>
          <p:nvPr>
            <p:ph type="sldNum" sz="quarter" idx="5"/>
          </p:nvPr>
        </p:nvSpPr>
        <p:spPr/>
        <p:txBody>
          <a:bodyPr/>
          <a:lstStyle/>
          <a:p>
            <a:fld id="{7436CC53-38D3-034F-BBE6-75D50E429413}" type="slidenum">
              <a:rPr lang="en-US" smtClean="0"/>
              <a:t>41</a:t>
            </a:fld>
            <a:endParaRPr lang="en-US"/>
          </a:p>
        </p:txBody>
      </p:sp>
    </p:spTree>
    <p:extLst>
      <p:ext uri="{BB962C8B-B14F-4D97-AF65-F5344CB8AC3E}">
        <p14:creationId xmlns:p14="http://schemas.microsoft.com/office/powerpoint/2010/main" val="3443635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A5EDC-33E7-C1E5-DACF-75CE6412F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C825E9-ECCB-C679-C2C3-076E82C99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6E169-3233-8417-3CBB-F044AC971F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18DCEE-438D-5EFE-9201-BB126618D172}"/>
              </a:ext>
            </a:extLst>
          </p:cNvPr>
          <p:cNvSpPr>
            <a:spLocks noGrp="1"/>
          </p:cNvSpPr>
          <p:nvPr>
            <p:ph type="sldNum" sz="quarter" idx="5"/>
          </p:nvPr>
        </p:nvSpPr>
        <p:spPr/>
        <p:txBody>
          <a:bodyPr/>
          <a:lstStyle/>
          <a:p>
            <a:fld id="{7436CC53-38D3-034F-BBE6-75D50E429413}" type="slidenum">
              <a:rPr lang="en-US" smtClean="0"/>
              <a:t>42</a:t>
            </a:fld>
            <a:endParaRPr lang="en-US"/>
          </a:p>
        </p:txBody>
      </p:sp>
    </p:spTree>
    <p:extLst>
      <p:ext uri="{BB962C8B-B14F-4D97-AF65-F5344CB8AC3E}">
        <p14:creationId xmlns:p14="http://schemas.microsoft.com/office/powerpoint/2010/main" val="2302019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00C3F-0744-C93C-5BE6-7704715D8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2124B-B955-3857-2085-5D5130BF2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E8DB4-7D7D-3F59-680E-AC4635D1C9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D02114-4FA5-D293-5BE5-B69778E651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5398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C0A4-E749-85D1-85AF-A1916A4A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A31B1-AE9B-8ECB-6B75-4E8C83F5A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F3D29-BF47-D42D-FF58-DBA560D91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1C1815-2EA6-0702-CA1E-77FBF81D54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265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C0A4-E749-85D1-85AF-A1916A4A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A31B1-AE9B-8ECB-6B75-4E8C83F5A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F3D29-BF47-D42D-FF58-DBA560D91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1C1815-2EA6-0702-CA1E-77FBF81D54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4628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2DD29-3D61-C0FB-19E0-0157F784F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8E1DF-A95B-B8A7-C530-A6769611E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4D8A-5AE1-5BF5-4802-CB4D89471D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12433E-74C6-6AEC-1962-06BEB8139E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7455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88A93-3578-23DF-7A1E-7E1A1BEF8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16B20-D2FE-3148-837F-85F4FDA09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F13EE-2298-1737-A105-FB0EB9E780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17CE0-753D-E767-4A82-2587B883F9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401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59204-748B-FE43-01F3-B683A21E1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DD404-4D1D-A6AE-7E45-0CAFC54A5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A3175-4F07-FFA1-0496-279D9C819B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976051-DF20-0D45-029E-78CB7B9BDF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6CC53-38D3-034F-BBE6-75D50E4294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85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9813-DB61-D835-AAA0-99B4FA7927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CF681-88E0-6785-D13C-C64403F33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3DDF0C-3D50-BF51-D8A9-F9CAB633F904}"/>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5" name="Footer Placeholder 4">
            <a:extLst>
              <a:ext uri="{FF2B5EF4-FFF2-40B4-BE49-F238E27FC236}">
                <a16:creationId xmlns:a16="http://schemas.microsoft.com/office/drawing/2014/main" id="{9B455A97-476F-577E-166F-650EAD110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0A98E-FC17-4390-57C8-C0CEA52381C1}"/>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2278583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26AA-F71A-3DF2-A8B0-093E57056E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0968D7-CCCD-5CE2-3505-20DBD0C97A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8A6CD-E4EB-E22D-22B8-8528D4565CB8}"/>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5" name="Footer Placeholder 4">
            <a:extLst>
              <a:ext uri="{FF2B5EF4-FFF2-40B4-BE49-F238E27FC236}">
                <a16:creationId xmlns:a16="http://schemas.microsoft.com/office/drawing/2014/main" id="{81E3D1BF-4679-C20E-7A21-265438541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22528-C4CA-7E3E-0F8A-49EFA88DFF94}"/>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340439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721D7-2AD7-8840-6A3C-277A0E3A68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77AB01-F2CE-698B-303F-906860520A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81827-3CF7-FAC3-D532-84B16B35CE8D}"/>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5" name="Footer Placeholder 4">
            <a:extLst>
              <a:ext uri="{FF2B5EF4-FFF2-40B4-BE49-F238E27FC236}">
                <a16:creationId xmlns:a16="http://schemas.microsoft.com/office/drawing/2014/main" id="{63D8EF3C-05A4-E77A-12E7-B53DEB90A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D4290-B2FE-66DF-AE11-986D5290C721}"/>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1957990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8B1E-B13D-A84C-55D1-38D3E23817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07AD5-9778-8D80-6409-62A4436F82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A64F8-39EF-B00E-5A44-4892D15EFB55}"/>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5" name="Footer Placeholder 4">
            <a:extLst>
              <a:ext uri="{FF2B5EF4-FFF2-40B4-BE49-F238E27FC236}">
                <a16:creationId xmlns:a16="http://schemas.microsoft.com/office/drawing/2014/main" id="{B60AE899-7181-CAE8-C09C-D10341913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A3538-ECF9-6D93-9A0E-47F9EB9F6818}"/>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316229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9DB8-B9BD-DEDE-2BA9-76E2BC5A80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E111C8-3DD2-F42C-FD7D-8953EE3A38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2E2CB6-7969-CC6D-EA99-9B1BA8122FF6}"/>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5" name="Footer Placeholder 4">
            <a:extLst>
              <a:ext uri="{FF2B5EF4-FFF2-40B4-BE49-F238E27FC236}">
                <a16:creationId xmlns:a16="http://schemas.microsoft.com/office/drawing/2014/main" id="{B48FE281-03E2-4174-995F-AAE675EBC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CDD41-887B-6342-358D-B934EFBB3D02}"/>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4088569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D60F-4809-1725-DD0A-53F7929F92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405008-2305-6173-B0D8-16B8A8FA3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1A69F2-0C26-DF7C-22D5-014530BA76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28CBD-EDCA-BD38-4939-83712383707D}"/>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6" name="Footer Placeholder 5">
            <a:extLst>
              <a:ext uri="{FF2B5EF4-FFF2-40B4-BE49-F238E27FC236}">
                <a16:creationId xmlns:a16="http://schemas.microsoft.com/office/drawing/2014/main" id="{9CE1DE20-A523-9EBD-B57D-6A30E09E2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5B2EF-ED0F-2DF8-2FB3-D9B651316AF5}"/>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1859207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B0B3-D606-FF44-93BF-06DCB9285D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E44EE5-DB43-0A9C-7B1F-CF2FF711F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9891E5-C222-4480-C0B0-ADCC90BB36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7F4AEC-DB76-9443-9D62-AD2FD28711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F6056D-AD69-BD4B-EB80-E4AA6FF474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F5490-E8C8-BBE8-900C-ED65A8A08336}"/>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8" name="Footer Placeholder 7">
            <a:extLst>
              <a:ext uri="{FF2B5EF4-FFF2-40B4-BE49-F238E27FC236}">
                <a16:creationId xmlns:a16="http://schemas.microsoft.com/office/drawing/2014/main" id="{B3C8B8E2-0F28-49B6-2613-EF74877EC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069D2D-C3A8-A70F-08E2-0E045634AB89}"/>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346208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1749-B3FD-4BB7-8062-952966ED7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225CC9-7ED5-634F-735C-06093134E8AD}"/>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4" name="Footer Placeholder 3">
            <a:extLst>
              <a:ext uri="{FF2B5EF4-FFF2-40B4-BE49-F238E27FC236}">
                <a16:creationId xmlns:a16="http://schemas.microsoft.com/office/drawing/2014/main" id="{829860D3-34FF-C824-EA3F-720F8490BD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B58A5-07D9-DBEB-EBF2-04929FBA6BE4}"/>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2559573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66DD92-11D6-EBFB-3D1E-737D3E8660F7}"/>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3" name="Footer Placeholder 2">
            <a:extLst>
              <a:ext uri="{FF2B5EF4-FFF2-40B4-BE49-F238E27FC236}">
                <a16:creationId xmlns:a16="http://schemas.microsoft.com/office/drawing/2014/main" id="{4A0D99C3-A16B-B523-DAC4-42881B03A3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C68954-A0EE-B828-34D9-6E0FDF1ED729}"/>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399362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78347-DA65-1D7F-3B88-22D542951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8006E3-0ADA-C444-0E1D-C93120CE09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A402C-B03A-46DC-54C9-3209816B9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EDB31-85DC-E644-0FF2-9341F681269D}"/>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6" name="Footer Placeholder 5">
            <a:extLst>
              <a:ext uri="{FF2B5EF4-FFF2-40B4-BE49-F238E27FC236}">
                <a16:creationId xmlns:a16="http://schemas.microsoft.com/office/drawing/2014/main" id="{5C3BFB38-DEFC-4EB1-BD0B-990EC3E97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80329-BED7-95BE-85DF-21FD674F41BA}"/>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122330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D7B3-592F-2BA9-9C06-9ABA2BAFA0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873AC3-961B-750A-1DC1-7D1C9EB60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44A952-019C-A267-AC93-0D4426EEE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827449-78AB-F4CA-DE59-64A563D1EAAC}"/>
              </a:ext>
            </a:extLst>
          </p:cNvPr>
          <p:cNvSpPr>
            <a:spLocks noGrp="1"/>
          </p:cNvSpPr>
          <p:nvPr>
            <p:ph type="dt" sz="half" idx="10"/>
          </p:nvPr>
        </p:nvSpPr>
        <p:spPr/>
        <p:txBody>
          <a:bodyPr/>
          <a:lstStyle/>
          <a:p>
            <a:fld id="{75178030-0B60-354A-980D-799AB64BA8A7}" type="datetimeFigureOut">
              <a:rPr lang="en-US" smtClean="0"/>
              <a:t>2/5/2026</a:t>
            </a:fld>
            <a:endParaRPr lang="en-US"/>
          </a:p>
        </p:txBody>
      </p:sp>
      <p:sp>
        <p:nvSpPr>
          <p:cNvPr id="6" name="Footer Placeholder 5">
            <a:extLst>
              <a:ext uri="{FF2B5EF4-FFF2-40B4-BE49-F238E27FC236}">
                <a16:creationId xmlns:a16="http://schemas.microsoft.com/office/drawing/2014/main" id="{DD44E5D0-9045-2F02-9B03-E4A2262B3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22EBE-EA07-DBD0-1908-F1A299551C52}"/>
              </a:ext>
            </a:extLst>
          </p:cNvPr>
          <p:cNvSpPr>
            <a:spLocks noGrp="1"/>
          </p:cNvSpPr>
          <p:nvPr>
            <p:ph type="sldNum" sz="quarter" idx="12"/>
          </p:nvPr>
        </p:nvSpPr>
        <p:spPr/>
        <p:txBody>
          <a:bodyPr/>
          <a:lstStyle/>
          <a:p>
            <a:fld id="{7C398AC2-A390-044B-B4B9-4DDA34FDD296}" type="slidenum">
              <a:rPr lang="en-US" smtClean="0"/>
              <a:t>‹#›</a:t>
            </a:fld>
            <a:endParaRPr lang="en-US"/>
          </a:p>
        </p:txBody>
      </p:sp>
    </p:spTree>
    <p:extLst>
      <p:ext uri="{BB962C8B-B14F-4D97-AF65-F5344CB8AC3E}">
        <p14:creationId xmlns:p14="http://schemas.microsoft.com/office/powerpoint/2010/main" val="3228869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B3B24-BBA7-596D-344A-07B8EB4D9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BEADB7-2CBA-EB1C-AB90-3C391D9F9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BB26B-496F-E871-0306-5D91BEC309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178030-0B60-354A-980D-799AB64BA8A7}" type="datetimeFigureOut">
              <a:rPr lang="en-US" smtClean="0"/>
              <a:t>2/5/2026</a:t>
            </a:fld>
            <a:endParaRPr lang="en-US"/>
          </a:p>
        </p:txBody>
      </p:sp>
      <p:sp>
        <p:nvSpPr>
          <p:cNvPr id="5" name="Footer Placeholder 4">
            <a:extLst>
              <a:ext uri="{FF2B5EF4-FFF2-40B4-BE49-F238E27FC236}">
                <a16:creationId xmlns:a16="http://schemas.microsoft.com/office/drawing/2014/main" id="{D211D3F0-5B06-2401-F035-BD0754296E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D458A0-0CBA-6B3C-A9AB-A8BE60B0D1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398AC2-A390-044B-B4B9-4DDA34FDD296}" type="slidenum">
              <a:rPr lang="en-US" smtClean="0"/>
              <a:t>‹#›</a:t>
            </a:fld>
            <a:endParaRPr lang="en-US"/>
          </a:p>
        </p:txBody>
      </p:sp>
    </p:spTree>
    <p:extLst>
      <p:ext uri="{BB962C8B-B14F-4D97-AF65-F5344CB8AC3E}">
        <p14:creationId xmlns:p14="http://schemas.microsoft.com/office/powerpoint/2010/main" val="2955688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19.xml"/><Relationship Id="rId16" Type="http://schemas.openxmlformats.org/officeDocument/2006/relationships/image" Target="../media/image33.jpeg"/><Relationship Id="rId20"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39.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1.jpeg"/><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41.jpeg"/><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1.jpeg"/><Relationship Id="rId4" Type="http://schemas.openxmlformats.org/officeDocument/2006/relationships/chart" Target="../charts/char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chart" Target="../charts/chart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chart" Target="../charts/chart9.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chart" Target="../charts/char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94925-C98E-22DB-4DA2-9CCBC16FBA2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Welcome to the 2026 Georgia Ag Forecast event</a:t>
            </a:r>
          </a:p>
        </p:txBody>
      </p:sp>
    </p:spTree>
    <p:extLst>
      <p:ext uri="{BB962C8B-B14F-4D97-AF65-F5344CB8AC3E}">
        <p14:creationId xmlns:p14="http://schemas.microsoft.com/office/powerpoint/2010/main" val="3529901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504B282-DA93-96FA-F5BC-5D46813A40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9DB9F5-CFB8-FE66-276D-B79106D9C6A7}"/>
              </a:ext>
            </a:extLst>
          </p:cNvPr>
          <p:cNvSpPr>
            <a:spLocks noGrp="1"/>
          </p:cNvSpPr>
          <p:nvPr>
            <p:ph type="title"/>
          </p:nvPr>
        </p:nvSpPr>
        <p:spPr>
          <a:xfrm>
            <a:off x="536575" y="-130850"/>
            <a:ext cx="10515600" cy="1325563"/>
          </a:xfrm>
        </p:spPr>
        <p:txBody>
          <a:bodyPr>
            <a:noAutofit/>
          </a:bodyPr>
          <a:lstStyle/>
          <a:p>
            <a:r>
              <a:rPr lang="en-US" dirty="0"/>
              <a:t>Crop Insurance Strengthened, Not a Cure-All</a:t>
            </a:r>
            <a:endParaRPr lang="en-US" b="1" dirty="0"/>
          </a:p>
        </p:txBody>
      </p:sp>
      <p:graphicFrame>
        <p:nvGraphicFramePr>
          <p:cNvPr id="2" name="Content Placeholder 5" descr="Line graph showing Crop Insurance Indemnity in Georgia from 2018-2025. A large increase is noted in 2024, identifying 600 million dollars in indemnity compared to 2025 at 100 million dollars in indemnity.">
            <a:extLst>
              <a:ext uri="{FF2B5EF4-FFF2-40B4-BE49-F238E27FC236}">
                <a16:creationId xmlns:a16="http://schemas.microsoft.com/office/drawing/2014/main" id="{246E7FCD-69EF-064D-D818-32CD6D88380D}"/>
              </a:ext>
            </a:extLst>
          </p:cNvPr>
          <p:cNvGraphicFramePr>
            <a:graphicFrameLocks/>
          </p:cNvGraphicFramePr>
          <p:nvPr>
            <p:extLst>
              <p:ext uri="{D42A27DB-BD31-4B8C-83A1-F6EECF244321}">
                <p14:modId xmlns:p14="http://schemas.microsoft.com/office/powerpoint/2010/main" val="2497284086"/>
              </p:ext>
            </p:extLst>
          </p:nvPr>
        </p:nvGraphicFramePr>
        <p:xfrm>
          <a:off x="536575" y="915340"/>
          <a:ext cx="5257800" cy="4206875"/>
        </p:xfrm>
        <a:graphic>
          <a:graphicData uri="http://schemas.openxmlformats.org/drawingml/2006/chart">
            <c:chart xmlns:c="http://schemas.openxmlformats.org/drawingml/2006/chart" xmlns:r="http://schemas.openxmlformats.org/officeDocument/2006/relationships" r:id="rId4"/>
          </a:graphicData>
        </a:graphic>
      </p:graphicFrame>
      <p:sp>
        <p:nvSpPr>
          <p:cNvPr id="4" name="Content Placeholder 3">
            <a:extLst>
              <a:ext uri="{FF2B5EF4-FFF2-40B4-BE49-F238E27FC236}">
                <a16:creationId xmlns:a16="http://schemas.microsoft.com/office/drawing/2014/main" id="{2B6E970E-DA32-E0B8-81FD-968D1C985734}"/>
              </a:ext>
            </a:extLst>
          </p:cNvPr>
          <p:cNvSpPr txBox="1">
            <a:spLocks/>
          </p:cNvSpPr>
          <p:nvPr/>
        </p:nvSpPr>
        <p:spPr>
          <a:xfrm>
            <a:off x="6096000" y="1085293"/>
            <a:ext cx="5257846" cy="372173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dirty="0">
                <a:solidFill>
                  <a:schemeClr val="tx1"/>
                </a:solidFill>
              </a:rPr>
              <a:t>Indemnities from crop insurance are included in farm income.</a:t>
            </a:r>
          </a:p>
          <a:p>
            <a:pPr algn="l"/>
            <a:endParaRPr lang="en-US" sz="2800" dirty="0">
              <a:solidFill>
                <a:schemeClr val="tx1"/>
              </a:solidFill>
            </a:endParaRPr>
          </a:p>
          <a:p>
            <a:pPr algn="l"/>
            <a:r>
              <a:rPr lang="en-US" sz="2800" dirty="0">
                <a:solidFill>
                  <a:schemeClr val="tx1"/>
                </a:solidFill>
              </a:rPr>
              <a:t>Premium subsidies are not included.</a:t>
            </a:r>
          </a:p>
          <a:p>
            <a:pPr algn="l"/>
            <a:endParaRPr lang="en-US" sz="2800" dirty="0">
              <a:solidFill>
                <a:schemeClr val="tx1"/>
              </a:solidFill>
            </a:endParaRPr>
          </a:p>
          <a:p>
            <a:pPr algn="l"/>
            <a:r>
              <a:rPr lang="en-US" sz="2800" dirty="0">
                <a:solidFill>
                  <a:schemeClr val="tx1"/>
                </a:solidFill>
              </a:rPr>
              <a:t>Does not protect against multiple years of low prices.</a:t>
            </a:r>
          </a:p>
        </p:txBody>
      </p:sp>
      <p:sp>
        <p:nvSpPr>
          <p:cNvPr id="3" name="Content Placeholder 2">
            <a:extLst>
              <a:ext uri="{FF2B5EF4-FFF2-40B4-BE49-F238E27FC236}">
                <a16:creationId xmlns:a16="http://schemas.microsoft.com/office/drawing/2014/main" id="{34A80A5A-17A9-F1AD-7D51-647C8B30D646}"/>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2137613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386F763-6AF5-FBEB-2FC4-D93FD681B5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898F26C-D180-CFD1-944B-D5A951CEE5B2}"/>
              </a:ext>
            </a:extLst>
          </p:cNvPr>
          <p:cNvSpPr>
            <a:spLocks noGrp="1"/>
          </p:cNvSpPr>
          <p:nvPr>
            <p:ph type="title"/>
          </p:nvPr>
        </p:nvSpPr>
        <p:spPr>
          <a:xfrm>
            <a:off x="497664" y="-246577"/>
            <a:ext cx="10515600" cy="1325563"/>
          </a:xfrm>
        </p:spPr>
        <p:txBody>
          <a:bodyPr>
            <a:noAutofit/>
          </a:bodyPr>
          <a:lstStyle/>
          <a:p>
            <a:r>
              <a:rPr lang="en-US" dirty="0"/>
              <a:t>Wealth, Assets, and Debt Rising</a:t>
            </a:r>
            <a:endParaRPr lang="en-US" b="1" dirty="0"/>
          </a:p>
        </p:txBody>
      </p:sp>
      <p:pic>
        <p:nvPicPr>
          <p:cNvPr id="2" name="Picture 6" descr="Bar chart showing U.S. farm sector assets from 1970 to 2025 forecast, adjusted for inflation in 2025 dollars. Real estate assets (blue) dominate and show a sharp increase after 2005, reaching over $4,000 billion by 2025, while non-real estate assets (orange) remain relatively stable below $1,000 billion.">
            <a:extLst>
              <a:ext uri="{FF2B5EF4-FFF2-40B4-BE49-F238E27FC236}">
                <a16:creationId xmlns:a16="http://schemas.microsoft.com/office/drawing/2014/main" id="{3C9CE8FB-B9D6-C233-121E-82B335250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23" y="776104"/>
            <a:ext cx="5462619" cy="47841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Stacked bar chart showing U.S. farm sector debt from 1970 to 2025 forecast, adjusted for inflation in 2025 dollars. Real estate debt (blue) and non-real estate debt (orange) are displayed, highlighting a peak in total debt around 1985, a decline through the 1990s, and a steady increase from 2000 onward, reaching nearly $600 billion by 2025.">
            <a:extLst>
              <a:ext uri="{FF2B5EF4-FFF2-40B4-BE49-F238E27FC236}">
                <a16:creationId xmlns:a16="http://schemas.microsoft.com/office/drawing/2014/main" id="{EAAE87A0-10F4-C221-A425-E5C70AB77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776104"/>
            <a:ext cx="5462997" cy="47841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C75E2A5-AA79-03E0-9CE5-3D0969A94319}"/>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1673921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B34C52C-6F74-537B-E399-A5714150B24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264C200-A64A-A711-3F8A-19B11A4194BD}"/>
              </a:ext>
            </a:extLst>
          </p:cNvPr>
          <p:cNvSpPr>
            <a:spLocks noGrp="1"/>
          </p:cNvSpPr>
          <p:nvPr>
            <p:ph type="title"/>
          </p:nvPr>
        </p:nvSpPr>
        <p:spPr>
          <a:xfrm>
            <a:off x="536051" y="-196128"/>
            <a:ext cx="10515600" cy="1325563"/>
          </a:xfrm>
        </p:spPr>
        <p:txBody>
          <a:bodyPr>
            <a:noAutofit/>
          </a:bodyPr>
          <a:lstStyle/>
          <a:p>
            <a:r>
              <a:rPr lang="en-US" dirty="0"/>
              <a:t>Solvency and Liquidity Stable</a:t>
            </a:r>
            <a:endParaRPr lang="en-US" b="1" dirty="0"/>
          </a:p>
        </p:txBody>
      </p:sp>
      <p:sp>
        <p:nvSpPr>
          <p:cNvPr id="2" name="Content Placeholder 6">
            <a:extLst>
              <a:ext uri="{FF2B5EF4-FFF2-40B4-BE49-F238E27FC236}">
                <a16:creationId xmlns:a16="http://schemas.microsoft.com/office/drawing/2014/main" id="{5EAD3007-7884-8E91-7FAA-5C7300871FC8}"/>
              </a:ext>
            </a:extLst>
          </p:cNvPr>
          <p:cNvSpPr txBox="1">
            <a:spLocks/>
          </p:cNvSpPr>
          <p:nvPr/>
        </p:nvSpPr>
        <p:spPr>
          <a:xfrm>
            <a:off x="491908" y="1129435"/>
            <a:ext cx="11072853" cy="384365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Solvency </a:t>
            </a:r>
            <a:r>
              <a:rPr lang="en-US" dirty="0"/>
              <a:t>refers to the ability of farmers to satisfy their debt obligations. </a:t>
            </a:r>
          </a:p>
          <a:p>
            <a:endParaRPr lang="en-US" dirty="0"/>
          </a:p>
          <a:p>
            <a:r>
              <a:rPr lang="en-US" b="1" dirty="0"/>
              <a:t>Liquidity</a:t>
            </a:r>
            <a:r>
              <a:rPr lang="en-US" dirty="0"/>
              <a:t> refers to the ability to convert assets to cash quickly.</a:t>
            </a:r>
          </a:p>
          <a:p>
            <a:endParaRPr lang="en-US" dirty="0"/>
          </a:p>
          <a:p>
            <a:pPr marL="0" indent="0">
              <a:buFont typeface="Arial" panose="020B0604020202020204" pitchFamily="34" charset="0"/>
              <a:buNone/>
            </a:pPr>
            <a:r>
              <a:rPr lang="en-US" dirty="0"/>
              <a:t>In 2025,</a:t>
            </a:r>
          </a:p>
          <a:p>
            <a:pPr marL="285750" indent="-285750"/>
            <a:r>
              <a:rPr lang="en-US" dirty="0"/>
              <a:t>Solvency remained relatively stable</a:t>
            </a:r>
          </a:p>
          <a:p>
            <a:pPr marL="285750" indent="-285750"/>
            <a:r>
              <a:rPr lang="en-US" dirty="0"/>
              <a:t>Liquidity likely improved </a:t>
            </a:r>
          </a:p>
          <a:p>
            <a:pPr marL="285750" indent="-285750"/>
            <a:endParaRPr lang="en-US" dirty="0"/>
          </a:p>
          <a:p>
            <a:pPr marL="0" indent="0">
              <a:buFont typeface="Arial" panose="020B0604020202020204" pitchFamily="34" charset="0"/>
              <a:buNone/>
            </a:pPr>
            <a:r>
              <a:rPr lang="en-US" dirty="0"/>
              <a:t>Chapter 12 bankruptcies in the Southeast increased from 40 in 2023 to 62 in 2024, but this is still a significant reduction compared to filings in 2020 and years prior.</a:t>
            </a:r>
            <a:endParaRPr lang="en-US" b="1" dirty="0"/>
          </a:p>
          <a:p>
            <a:pPr marL="0" indent="0">
              <a:buFont typeface="Arial" panose="020B0604020202020204" pitchFamily="34" charset="0"/>
              <a:buNone/>
            </a:pPr>
            <a:endParaRPr lang="en-US" dirty="0"/>
          </a:p>
        </p:txBody>
      </p:sp>
      <p:sp>
        <p:nvSpPr>
          <p:cNvPr id="3" name="Content Placeholder 2">
            <a:extLst>
              <a:ext uri="{FF2B5EF4-FFF2-40B4-BE49-F238E27FC236}">
                <a16:creationId xmlns:a16="http://schemas.microsoft.com/office/drawing/2014/main" id="{1FD2103F-98CD-80F2-4DC7-93DCB40045B5}"/>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423754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41CF2BD-DF4F-B215-8143-BA1595E802A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D27903-76CC-C749-08CC-6B27E6AE877A}"/>
              </a:ext>
            </a:extLst>
          </p:cNvPr>
          <p:cNvSpPr>
            <a:spLocks noGrp="1"/>
          </p:cNvSpPr>
          <p:nvPr>
            <p:ph type="title"/>
          </p:nvPr>
        </p:nvSpPr>
        <p:spPr>
          <a:xfrm>
            <a:off x="718382" y="13942"/>
            <a:ext cx="10515600" cy="1325563"/>
          </a:xfrm>
        </p:spPr>
        <p:txBody>
          <a:bodyPr>
            <a:noAutofit/>
          </a:bodyPr>
          <a:lstStyle/>
          <a:p>
            <a:r>
              <a:rPr lang="en-US" dirty="0"/>
              <a:t>Monetary Policy May Result in Lower Borrowing Costs</a:t>
            </a:r>
            <a:endParaRPr lang="en-US" b="1" dirty="0"/>
          </a:p>
        </p:txBody>
      </p:sp>
      <p:pic>
        <p:nvPicPr>
          <p:cNvPr id="2" name="Picture 1" descr="Scatter plot showing FOMC participants' assessments of appropriate federal funds rate from 2025 to 2028 and longer run, with rates ranging from 0% to 6%. Blue dots represent individual target rate estimates clustered mostly between 2.5% and 4% for 2025-2028, while longer run estimates center around 3%.">
            <a:extLst>
              <a:ext uri="{FF2B5EF4-FFF2-40B4-BE49-F238E27FC236}">
                <a16:creationId xmlns:a16="http://schemas.microsoft.com/office/drawing/2014/main" id="{27314295-E2E5-695E-7D95-95997BEE93D5}"/>
              </a:ext>
            </a:extLst>
          </p:cNvPr>
          <p:cNvPicPr>
            <a:picLocks noChangeAspect="1"/>
          </p:cNvPicPr>
          <p:nvPr/>
        </p:nvPicPr>
        <p:blipFill>
          <a:blip r:embed="rId4"/>
          <a:stretch>
            <a:fillRect/>
          </a:stretch>
        </p:blipFill>
        <p:spPr>
          <a:xfrm>
            <a:off x="718382" y="1339505"/>
            <a:ext cx="5266050" cy="4613004"/>
          </a:xfrm>
          <a:prstGeom prst="rect">
            <a:avLst/>
          </a:prstGeom>
        </p:spPr>
      </p:pic>
      <p:sp>
        <p:nvSpPr>
          <p:cNvPr id="4" name="TextBox 3">
            <a:extLst>
              <a:ext uri="{FF2B5EF4-FFF2-40B4-BE49-F238E27FC236}">
                <a16:creationId xmlns:a16="http://schemas.microsoft.com/office/drawing/2014/main" id="{03ED6627-9C33-1191-4D0E-C1D3AE2CD67D}"/>
              </a:ext>
            </a:extLst>
          </p:cNvPr>
          <p:cNvSpPr txBox="1"/>
          <p:nvPr/>
        </p:nvSpPr>
        <p:spPr>
          <a:xfrm>
            <a:off x="6451945" y="1339505"/>
            <a:ext cx="5021673" cy="4154984"/>
          </a:xfrm>
          <a:prstGeom prst="rect">
            <a:avLst/>
          </a:prstGeom>
          <a:noFill/>
        </p:spPr>
        <p:txBody>
          <a:bodyPr wrap="square" rtlCol="0">
            <a:spAutoFit/>
          </a:bodyPr>
          <a:lstStyle/>
          <a:p>
            <a:r>
              <a:rPr lang="en-US" sz="2400" dirty="0"/>
              <a:t>The federal funds rate is about 3.6%.</a:t>
            </a:r>
          </a:p>
          <a:p>
            <a:endParaRPr lang="en-US" sz="2400" dirty="0"/>
          </a:p>
          <a:p>
            <a:r>
              <a:rPr lang="en-US" sz="2400" dirty="0"/>
              <a:t>Additional decreases in rates could provide some support to producers in the form of lower interest payments. </a:t>
            </a:r>
          </a:p>
          <a:p>
            <a:endParaRPr lang="en-US" sz="2400" dirty="0"/>
          </a:p>
          <a:p>
            <a:r>
              <a:rPr lang="en-US" sz="2400" dirty="0"/>
              <a:t>However, changes in the federal funds rate don’t always quickly pass through to the rates offered to borrowers.</a:t>
            </a:r>
          </a:p>
        </p:txBody>
      </p:sp>
      <p:sp>
        <p:nvSpPr>
          <p:cNvPr id="3" name="Content Placeholder 2">
            <a:extLst>
              <a:ext uri="{FF2B5EF4-FFF2-40B4-BE49-F238E27FC236}">
                <a16:creationId xmlns:a16="http://schemas.microsoft.com/office/drawing/2014/main" id="{8443F921-9DB0-50F3-DA97-DFF4A4F56A28}"/>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776257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976F1FE-0647-362B-69D8-27FDD42F62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9DEAC7-F2F3-A17A-A61A-C499EB28D449}"/>
              </a:ext>
            </a:extLst>
          </p:cNvPr>
          <p:cNvSpPr>
            <a:spLocks noGrp="1"/>
          </p:cNvSpPr>
          <p:nvPr>
            <p:ph type="title"/>
          </p:nvPr>
        </p:nvSpPr>
        <p:spPr>
          <a:xfrm>
            <a:off x="536051" y="-95228"/>
            <a:ext cx="10515600" cy="1325563"/>
          </a:xfrm>
        </p:spPr>
        <p:txBody>
          <a:bodyPr>
            <a:noAutofit/>
          </a:bodyPr>
          <a:lstStyle/>
          <a:p>
            <a:r>
              <a:rPr lang="en-US" dirty="0"/>
              <a:t>Georgia Agriculture Remains Our #1 Sector</a:t>
            </a:r>
            <a:endParaRPr lang="en-US" b="1" dirty="0"/>
          </a:p>
        </p:txBody>
      </p:sp>
      <p:sp>
        <p:nvSpPr>
          <p:cNvPr id="2" name="Content Placeholder 6">
            <a:extLst>
              <a:ext uri="{FF2B5EF4-FFF2-40B4-BE49-F238E27FC236}">
                <a16:creationId xmlns:a16="http://schemas.microsoft.com/office/drawing/2014/main" id="{C10B30C5-7BD0-216E-991C-C8345F750869}"/>
              </a:ext>
            </a:extLst>
          </p:cNvPr>
          <p:cNvSpPr txBox="1">
            <a:spLocks/>
          </p:cNvSpPr>
          <p:nvPr/>
        </p:nvSpPr>
        <p:spPr>
          <a:xfrm>
            <a:off x="536051" y="1113232"/>
            <a:ext cx="11072853" cy="420016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The 2025 Georgia Ag Impact Report estimates:</a:t>
            </a:r>
          </a:p>
          <a:p>
            <a:pPr marL="285750" indent="-285750"/>
            <a:r>
              <a:rPr lang="en-US" sz="3600" dirty="0"/>
              <a:t>$17.6 billion in direct value of Georgia commodities,</a:t>
            </a:r>
          </a:p>
          <a:p>
            <a:pPr marL="285750" indent="-285750"/>
            <a:r>
              <a:rPr lang="en-US" sz="3600" dirty="0"/>
              <a:t>$91.4 billion in economic contribution from food and fiber production,</a:t>
            </a:r>
          </a:p>
          <a:p>
            <a:pPr marL="285750" indent="-285750"/>
            <a:r>
              <a:rPr lang="en-US" sz="3600" dirty="0"/>
              <a:t>and over 381,200 jobs.</a:t>
            </a:r>
          </a:p>
          <a:p>
            <a:pPr marL="285750" indent="-285750"/>
            <a:endParaRPr lang="en-US" sz="3600" dirty="0"/>
          </a:p>
          <a:p>
            <a:pPr marL="0" indent="0">
              <a:buFont typeface="Arial" panose="020B0604020202020204" pitchFamily="34" charset="0"/>
              <a:buNone/>
            </a:pPr>
            <a:r>
              <a:rPr lang="en-US" sz="3600" dirty="0"/>
              <a:t>The individual contribution of the top five commodities was</a:t>
            </a:r>
          </a:p>
          <a:p>
            <a:pPr marL="285750" indent="-285750"/>
            <a:r>
              <a:rPr lang="en-US" sz="3600" dirty="0"/>
              <a:t>Broilers: $5.8 billion</a:t>
            </a:r>
          </a:p>
          <a:p>
            <a:pPr marL="285750" indent="-285750"/>
            <a:r>
              <a:rPr lang="en-US" sz="3600" dirty="0"/>
              <a:t>Eggs: $988 million</a:t>
            </a:r>
          </a:p>
          <a:p>
            <a:pPr marL="285750" indent="-285750"/>
            <a:r>
              <a:rPr lang="en-US" sz="3600" dirty="0"/>
              <a:t>Beef: $981 million</a:t>
            </a:r>
          </a:p>
          <a:p>
            <a:pPr marL="285750" indent="-285750"/>
            <a:r>
              <a:rPr lang="en-US" sz="3600" dirty="0"/>
              <a:t>Cotton: $938 million</a:t>
            </a:r>
          </a:p>
          <a:p>
            <a:pPr marL="285750" indent="-285750"/>
            <a:r>
              <a:rPr lang="en-US" sz="3600" dirty="0"/>
              <a:t>Peanuts: $915 million</a:t>
            </a:r>
          </a:p>
          <a:p>
            <a:pPr marL="285750" indent="-285750"/>
            <a:endParaRPr lang="en-US" sz="3600" dirty="0"/>
          </a:p>
          <a:p>
            <a:pPr marL="0" indent="0">
              <a:buFont typeface="Arial" panose="020B0604020202020204" pitchFamily="34" charset="0"/>
              <a:buNone/>
            </a:pPr>
            <a:r>
              <a:rPr lang="en-US" sz="3600" dirty="0"/>
              <a:t>Outlook is largely driven by the commodities above. Other important contributors are greenhouse/nursery, fruits and vegetables, dairy, tree nuts, and timber.</a:t>
            </a:r>
          </a:p>
          <a:p>
            <a:pPr marL="0" indent="0">
              <a:buFont typeface="Arial" panose="020B0604020202020204" pitchFamily="34" charset="0"/>
              <a:buNone/>
            </a:pPr>
            <a:endParaRPr lang="en-US" dirty="0"/>
          </a:p>
        </p:txBody>
      </p:sp>
      <p:sp>
        <p:nvSpPr>
          <p:cNvPr id="3" name="Content Placeholder 2">
            <a:extLst>
              <a:ext uri="{FF2B5EF4-FFF2-40B4-BE49-F238E27FC236}">
                <a16:creationId xmlns:a16="http://schemas.microsoft.com/office/drawing/2014/main" id="{73B67361-68F1-F6A6-D3DA-94A24D668A01}"/>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753787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FD6F25-3B5B-2DFF-CCCC-BD165F61D85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B66B87-6D22-6740-1427-556B1402FD93}"/>
              </a:ext>
            </a:extLst>
          </p:cNvPr>
          <p:cNvSpPr>
            <a:spLocks noGrp="1"/>
          </p:cNvSpPr>
          <p:nvPr>
            <p:ph type="title"/>
          </p:nvPr>
        </p:nvSpPr>
        <p:spPr/>
        <p:txBody>
          <a:bodyPr>
            <a:noAutofit/>
          </a:bodyPr>
          <a:lstStyle/>
          <a:p>
            <a:r>
              <a:rPr lang="en-US" sz="3200" b="1" dirty="0"/>
              <a:t>Title</a:t>
            </a:r>
          </a:p>
        </p:txBody>
      </p:sp>
      <p:pic>
        <p:nvPicPr>
          <p:cNvPr id="2" name="Picture 1" descr="Bar chart showing state rankings by 2024 export value of total agricultural exports in million U.S. dollars. Georgia is highlighted at rank 19 with an export value slightly above 10,000 million dollars, while top states reach values close to 40,000 million dollars.">
            <a:extLst>
              <a:ext uri="{FF2B5EF4-FFF2-40B4-BE49-F238E27FC236}">
                <a16:creationId xmlns:a16="http://schemas.microsoft.com/office/drawing/2014/main" id="{EA108C87-2D38-8E79-68A9-476E29F7AB5D}"/>
              </a:ext>
            </a:extLst>
          </p:cNvPr>
          <p:cNvPicPr>
            <a:picLocks noChangeAspect="1"/>
          </p:cNvPicPr>
          <p:nvPr/>
        </p:nvPicPr>
        <p:blipFill>
          <a:blip r:embed="rId4"/>
          <a:stretch>
            <a:fillRect/>
          </a:stretch>
        </p:blipFill>
        <p:spPr>
          <a:xfrm>
            <a:off x="838200" y="300038"/>
            <a:ext cx="2843438" cy="5876925"/>
          </a:xfrm>
          <a:prstGeom prst="rect">
            <a:avLst/>
          </a:prstGeom>
        </p:spPr>
      </p:pic>
      <p:pic>
        <p:nvPicPr>
          <p:cNvPr id="4" name="Picture 3" descr="Table listing top 10 commodity exports in Georgia for 2024, measured in million U.S. dollars. Cotton leads with $913.3 million, followed by broiler meat at $569.3 million, and other oilseeds and products at $532.1 million, with values decreasing down to fresh fruits at $74.6 million.">
            <a:extLst>
              <a:ext uri="{FF2B5EF4-FFF2-40B4-BE49-F238E27FC236}">
                <a16:creationId xmlns:a16="http://schemas.microsoft.com/office/drawing/2014/main" id="{7307EE4D-A0B7-5E7D-2374-22A76CE4C67E}"/>
              </a:ext>
            </a:extLst>
          </p:cNvPr>
          <p:cNvPicPr>
            <a:picLocks noChangeAspect="1"/>
          </p:cNvPicPr>
          <p:nvPr/>
        </p:nvPicPr>
        <p:blipFill>
          <a:blip r:embed="rId5"/>
          <a:stretch>
            <a:fillRect/>
          </a:stretch>
        </p:blipFill>
        <p:spPr>
          <a:xfrm>
            <a:off x="4145398" y="300038"/>
            <a:ext cx="6744641" cy="4505954"/>
          </a:xfrm>
          <a:prstGeom prst="rect">
            <a:avLst/>
          </a:prstGeom>
        </p:spPr>
      </p:pic>
      <p:sp>
        <p:nvSpPr>
          <p:cNvPr id="3" name="Content Placeholder 2">
            <a:extLst>
              <a:ext uri="{FF2B5EF4-FFF2-40B4-BE49-F238E27FC236}">
                <a16:creationId xmlns:a16="http://schemas.microsoft.com/office/drawing/2014/main" id="{7C33EC20-AC08-C59B-E1DD-2BDBFBA22A38}"/>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2769356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4556738-02BF-3631-732D-97FF37B3DC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1589B3-353A-0FC4-B635-C3F332192FDE}"/>
              </a:ext>
            </a:extLst>
          </p:cNvPr>
          <p:cNvSpPr txBox="1">
            <a:spLocks noGrp="1"/>
          </p:cNvSpPr>
          <p:nvPr>
            <p:ph type="title" idx="4294967295"/>
          </p:nvPr>
        </p:nvSpPr>
        <p:spPr>
          <a:xfrm>
            <a:off x="479295" y="-192980"/>
            <a:ext cx="1107285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Record Ag. Exports in 2022, Slightly Up in 2024</a:t>
            </a:r>
          </a:p>
        </p:txBody>
      </p:sp>
      <p:pic>
        <p:nvPicPr>
          <p:cNvPr id="7" name="Graphic 6" descr="A multi-line graph showing export values for Georgia's top commodities: Cotton, Livestock products, Crop Products, Tree nuts, and total ag exports. Crop products continue to increase from 2023, following a steep decease from 2022. Cotton and Pecans are both experiencing declining export values.">
            <a:extLst>
              <a:ext uri="{FF2B5EF4-FFF2-40B4-BE49-F238E27FC236}">
                <a16:creationId xmlns:a16="http://schemas.microsoft.com/office/drawing/2014/main" id="{F331F840-844D-918C-BF5E-79FE47642B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601" y="1052950"/>
            <a:ext cx="5765618" cy="4384962"/>
          </a:xfrm>
          <a:prstGeom prst="rect">
            <a:avLst/>
          </a:prstGeom>
        </p:spPr>
      </p:pic>
      <p:sp>
        <p:nvSpPr>
          <p:cNvPr id="8" name="Content Placeholder 2">
            <a:extLst>
              <a:ext uri="{FF2B5EF4-FFF2-40B4-BE49-F238E27FC236}">
                <a16:creationId xmlns:a16="http://schemas.microsoft.com/office/drawing/2014/main" id="{5338DC84-A74D-39BB-E318-959EB00FB65C}"/>
              </a:ext>
            </a:extLst>
          </p:cNvPr>
          <p:cNvSpPr txBox="1">
            <a:spLocks/>
          </p:cNvSpPr>
          <p:nvPr/>
        </p:nvSpPr>
        <p:spPr>
          <a:xfrm>
            <a:off x="6603818" y="1052950"/>
            <a:ext cx="4633731" cy="4537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Livestock product exports continue to grow</a:t>
            </a:r>
          </a:p>
          <a:p>
            <a:r>
              <a:rPr lang="en-US" dirty="0"/>
              <a:t>Declining export values for cotton and pecans</a:t>
            </a:r>
          </a:p>
          <a:p>
            <a:r>
              <a:rPr lang="en-US" dirty="0"/>
              <a:t>Trade considerations certain to affect 2025 and 2026 values</a:t>
            </a:r>
          </a:p>
          <a:p>
            <a:endParaRPr lang="en-US" dirty="0"/>
          </a:p>
          <a:p>
            <a:endParaRPr lang="en-US" dirty="0"/>
          </a:p>
        </p:txBody>
      </p:sp>
      <p:sp>
        <p:nvSpPr>
          <p:cNvPr id="3" name="Content Placeholder 2">
            <a:extLst>
              <a:ext uri="{FF2B5EF4-FFF2-40B4-BE49-F238E27FC236}">
                <a16:creationId xmlns:a16="http://schemas.microsoft.com/office/drawing/2014/main" id="{81804202-59AF-8C72-BA60-D57248EF5340}"/>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371092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21C8DD3-CD0F-506D-DDC2-509850402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F7756-DE3C-D855-248F-34DBAF31DA7C}"/>
              </a:ext>
            </a:extLst>
          </p:cNvPr>
          <p:cNvSpPr txBox="1">
            <a:spLocks noGrp="1"/>
          </p:cNvSpPr>
          <p:nvPr>
            <p:ph type="title" idx="4294967295"/>
          </p:nvPr>
        </p:nvSpPr>
        <p:spPr>
          <a:xfrm>
            <a:off x="536051" y="26370"/>
            <a:ext cx="1107285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Georgia Farm Income Up in 2024 But…</a:t>
            </a:r>
          </a:p>
        </p:txBody>
      </p:sp>
      <p:graphicFrame>
        <p:nvGraphicFramePr>
          <p:cNvPr id="7" name="Content Placeholder 3" descr="Multi-line graph showing Georgia Cash Farm Income from 2016-2024. Separate lines representing government payments,  gross cash income, net cash income, and cash expenses. Government payments continue to decline following 2020, while gross cash income appears to be increasing. Simultaneously, Cash expenses saw a decrease between 2023 and 2024 leading to an increase in net cash income.">
            <a:extLst>
              <a:ext uri="{FF2B5EF4-FFF2-40B4-BE49-F238E27FC236}">
                <a16:creationId xmlns:a16="http://schemas.microsoft.com/office/drawing/2014/main" id="{E469DE67-75C1-3F6B-D492-6AE214C3ECA3}"/>
              </a:ext>
            </a:extLst>
          </p:cNvPr>
          <p:cNvGraphicFramePr>
            <a:graphicFrameLocks/>
          </p:cNvGraphicFramePr>
          <p:nvPr>
            <p:extLst>
              <p:ext uri="{D42A27DB-BD31-4B8C-83A1-F6EECF244321}">
                <p14:modId xmlns:p14="http://schemas.microsoft.com/office/powerpoint/2010/main" val="1205780236"/>
              </p:ext>
            </p:extLst>
          </p:nvPr>
        </p:nvGraphicFramePr>
        <p:xfrm>
          <a:off x="583096" y="1264908"/>
          <a:ext cx="4819589" cy="3884973"/>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4">
            <a:extLst>
              <a:ext uri="{FF2B5EF4-FFF2-40B4-BE49-F238E27FC236}">
                <a16:creationId xmlns:a16="http://schemas.microsoft.com/office/drawing/2014/main" id="{A37443CE-7DC6-B2CC-35BA-491EB06E4521}"/>
              </a:ext>
            </a:extLst>
          </p:cNvPr>
          <p:cNvSpPr txBox="1">
            <a:spLocks/>
          </p:cNvSpPr>
          <p:nvPr/>
        </p:nvSpPr>
        <p:spPr>
          <a:xfrm>
            <a:off x="5749319" y="1264908"/>
            <a:ext cx="5257846" cy="372173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dirty="0">
                <a:solidFill>
                  <a:schemeClr val="tx1"/>
                </a:solidFill>
              </a:rPr>
              <a:t>Georgia net cash farm income was roughly $4.7 billion in 2024</a:t>
            </a:r>
          </a:p>
          <a:p>
            <a:pPr algn="l"/>
            <a:endParaRPr lang="en-US" sz="2800" dirty="0">
              <a:solidFill>
                <a:schemeClr val="tx1"/>
              </a:solidFill>
            </a:endParaRPr>
          </a:p>
          <a:p>
            <a:pPr algn="l"/>
            <a:r>
              <a:rPr lang="en-US" sz="2800" dirty="0">
                <a:solidFill>
                  <a:schemeClr val="tx1"/>
                </a:solidFill>
              </a:rPr>
              <a:t>This is well below the 10-year high of $5.4 billion in 2022</a:t>
            </a:r>
          </a:p>
          <a:p>
            <a:pPr algn="l"/>
            <a:endParaRPr lang="en-US" sz="2800" dirty="0">
              <a:solidFill>
                <a:schemeClr val="tx1"/>
              </a:solidFill>
            </a:endParaRPr>
          </a:p>
          <a:p>
            <a:pPr algn="l"/>
            <a:r>
              <a:rPr lang="en-US" sz="2800" dirty="0">
                <a:solidFill>
                  <a:schemeClr val="tx1"/>
                </a:solidFill>
              </a:rPr>
              <a:t>Government payments declined from 2020 onwards.</a:t>
            </a:r>
            <a:endParaRPr lang="en-US" sz="2800" b="1" dirty="0">
              <a:solidFill>
                <a:schemeClr val="tx1"/>
              </a:solidFill>
            </a:endParaRPr>
          </a:p>
          <a:p>
            <a:endParaRPr lang="en-US" dirty="0"/>
          </a:p>
        </p:txBody>
      </p:sp>
      <p:sp>
        <p:nvSpPr>
          <p:cNvPr id="3" name="Content Placeholder 2">
            <a:extLst>
              <a:ext uri="{FF2B5EF4-FFF2-40B4-BE49-F238E27FC236}">
                <a16:creationId xmlns:a16="http://schemas.microsoft.com/office/drawing/2014/main" id="{AB152E0D-FCFD-F43B-A7CA-50F6D4E30C07}"/>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89853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6345C0C-2B78-9DD3-C32F-208E7B3B3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10288-066A-A7CB-98EA-643886799F3A}"/>
              </a:ext>
            </a:extLst>
          </p:cNvPr>
          <p:cNvSpPr txBox="1">
            <a:spLocks noGrp="1"/>
          </p:cNvSpPr>
          <p:nvPr>
            <p:ph type="title" idx="4294967295"/>
          </p:nvPr>
        </p:nvSpPr>
        <p:spPr>
          <a:xfrm>
            <a:off x="536051" y="173197"/>
            <a:ext cx="1107285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Increased Cash Income Due to Livestock Receipts</a:t>
            </a:r>
          </a:p>
        </p:txBody>
      </p:sp>
      <p:graphicFrame>
        <p:nvGraphicFramePr>
          <p:cNvPr id="4" name="Content Placeholder 3" descr="Multi-line graph showing Georgia Cash Farm Income from 2016-2024. Separate lines representing government payments,  gross cash income, net cash income, and cash expenses. Government payments continue to decline following 2020, while gross cash income appears to be increasing. Simultaneously, Cash expenses saw a decrease between 2023 and 2024 leading to an increase in net cash income.">
            <a:extLst>
              <a:ext uri="{FF2B5EF4-FFF2-40B4-BE49-F238E27FC236}">
                <a16:creationId xmlns:a16="http://schemas.microsoft.com/office/drawing/2014/main" id="{89D696A9-2B8F-C631-9D6A-0ED7C4FAD957}"/>
              </a:ext>
            </a:extLst>
          </p:cNvPr>
          <p:cNvGraphicFramePr>
            <a:graphicFrameLocks/>
          </p:cNvGraphicFramePr>
          <p:nvPr>
            <p:extLst>
              <p:ext uri="{D42A27DB-BD31-4B8C-83A1-F6EECF244321}">
                <p14:modId xmlns:p14="http://schemas.microsoft.com/office/powerpoint/2010/main" val="188244124"/>
              </p:ext>
            </p:extLst>
          </p:nvPr>
        </p:nvGraphicFramePr>
        <p:xfrm>
          <a:off x="583096" y="1498760"/>
          <a:ext cx="4819589" cy="3884973"/>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4">
            <a:extLst>
              <a:ext uri="{FF2B5EF4-FFF2-40B4-BE49-F238E27FC236}">
                <a16:creationId xmlns:a16="http://schemas.microsoft.com/office/drawing/2014/main" id="{EE36B560-7C9B-2422-9D84-0706F602C50A}"/>
              </a:ext>
            </a:extLst>
          </p:cNvPr>
          <p:cNvSpPr txBox="1">
            <a:spLocks/>
          </p:cNvSpPr>
          <p:nvPr/>
        </p:nvSpPr>
        <p:spPr>
          <a:xfrm>
            <a:off x="5808724" y="1406674"/>
            <a:ext cx="5257846" cy="372173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dirty="0">
                <a:solidFill>
                  <a:schemeClr val="tx1"/>
                </a:solidFill>
              </a:rPr>
              <a:t>Gross cash income up in Georgia in 2024. Down for the U.S. overall.</a:t>
            </a:r>
          </a:p>
          <a:p>
            <a:pPr algn="l"/>
            <a:endParaRPr lang="en-US" sz="3200" dirty="0">
              <a:solidFill>
                <a:schemeClr val="tx1"/>
              </a:solidFill>
            </a:endParaRPr>
          </a:p>
          <a:p>
            <a:pPr algn="l"/>
            <a:r>
              <a:rPr lang="en-US" sz="3200" dirty="0">
                <a:solidFill>
                  <a:schemeClr val="tx1"/>
                </a:solidFill>
              </a:rPr>
              <a:t>Difference is due to livestock receipts and farm-related income.</a:t>
            </a:r>
          </a:p>
        </p:txBody>
      </p:sp>
      <p:sp>
        <p:nvSpPr>
          <p:cNvPr id="3" name="Content Placeholder 2">
            <a:extLst>
              <a:ext uri="{FF2B5EF4-FFF2-40B4-BE49-F238E27FC236}">
                <a16:creationId xmlns:a16="http://schemas.microsoft.com/office/drawing/2014/main" id="{9232CD03-910A-C956-A61F-9CD735B0A6FF}"/>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391849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EEAEB20-5769-39A4-3636-EB99436498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4A9C8AF-AB12-6FC5-52F1-A073A3BED96C}"/>
              </a:ext>
            </a:extLst>
          </p:cNvPr>
          <p:cNvSpPr>
            <a:spLocks noGrp="1"/>
          </p:cNvSpPr>
          <p:nvPr>
            <p:ph type="title"/>
          </p:nvPr>
        </p:nvSpPr>
        <p:spPr>
          <a:xfrm>
            <a:off x="781051" y="131953"/>
            <a:ext cx="10515600" cy="1325563"/>
          </a:xfrm>
        </p:spPr>
        <p:txBody>
          <a:bodyPr>
            <a:noAutofit/>
          </a:bodyPr>
          <a:lstStyle/>
          <a:p>
            <a:pPr algn="ctr"/>
            <a:r>
              <a:rPr lang="en-US" dirty="0"/>
              <a:t>Outlook for Georgia Ag. Economy</a:t>
            </a:r>
            <a:endParaRPr lang="en-US" b="1" dirty="0"/>
          </a:p>
        </p:txBody>
      </p:sp>
      <p:sp>
        <p:nvSpPr>
          <p:cNvPr id="2" name="TextBox 1">
            <a:extLst>
              <a:ext uri="{FF2B5EF4-FFF2-40B4-BE49-F238E27FC236}">
                <a16:creationId xmlns:a16="http://schemas.microsoft.com/office/drawing/2014/main" id="{154B4E4A-C003-D068-C2B2-B8BB64609E2F}"/>
              </a:ext>
            </a:extLst>
          </p:cNvPr>
          <p:cNvSpPr txBox="1"/>
          <p:nvPr/>
        </p:nvSpPr>
        <p:spPr>
          <a:xfrm>
            <a:off x="406676" y="1443841"/>
            <a:ext cx="4664599" cy="3970318"/>
          </a:xfrm>
          <a:prstGeom prst="rect">
            <a:avLst/>
          </a:prstGeom>
          <a:noFill/>
        </p:spPr>
        <p:txBody>
          <a:bodyPr wrap="square" rtlCol="0">
            <a:spAutoFit/>
          </a:bodyPr>
          <a:lstStyle/>
          <a:p>
            <a:r>
              <a:rPr lang="en-US" dirty="0"/>
              <a:t>A few commodities account for nearly 75% of cash receipts </a:t>
            </a:r>
          </a:p>
          <a:p>
            <a:endParaRPr lang="en-US" dirty="0"/>
          </a:p>
          <a:p>
            <a:endParaRPr lang="en-US" dirty="0"/>
          </a:p>
          <a:p>
            <a:r>
              <a:rPr lang="en-US" dirty="0"/>
              <a:t>Big increase in US farm income forecast for 2025 </a:t>
            </a:r>
          </a:p>
          <a:p>
            <a:endParaRPr lang="en-US" dirty="0"/>
          </a:p>
          <a:p>
            <a:endParaRPr lang="en-US" dirty="0"/>
          </a:p>
          <a:p>
            <a:r>
              <a:rPr lang="en-US" dirty="0"/>
              <a:t>Limited movement on the horizon for crop and livestock prices</a:t>
            </a:r>
          </a:p>
          <a:p>
            <a:endParaRPr lang="en-US" dirty="0"/>
          </a:p>
          <a:p>
            <a:r>
              <a:rPr lang="en-US" dirty="0"/>
              <a:t>Significant government payments in recent years</a:t>
            </a:r>
          </a:p>
          <a:p>
            <a:endParaRPr lang="en-US" dirty="0"/>
          </a:p>
        </p:txBody>
      </p:sp>
      <p:sp>
        <p:nvSpPr>
          <p:cNvPr id="4" name="Arrow: Right 3" descr="Black arrow pointing to conclusions drawn from previous statements">
            <a:extLst>
              <a:ext uri="{FF2B5EF4-FFF2-40B4-BE49-F238E27FC236}">
                <a16:creationId xmlns:a16="http://schemas.microsoft.com/office/drawing/2014/main" id="{A010DFEC-D861-FC44-BD5C-B263956AF56A}"/>
              </a:ext>
            </a:extLst>
          </p:cNvPr>
          <p:cNvSpPr/>
          <p:nvPr/>
        </p:nvSpPr>
        <p:spPr>
          <a:xfrm>
            <a:off x="5071275" y="2868909"/>
            <a:ext cx="1381125" cy="154709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DB69E3-8961-6AC3-4876-091F9CC04E78}"/>
              </a:ext>
            </a:extLst>
          </p:cNvPr>
          <p:cNvSpPr txBox="1"/>
          <p:nvPr/>
        </p:nvSpPr>
        <p:spPr>
          <a:xfrm>
            <a:off x="6811702" y="1443841"/>
            <a:ext cx="4305298" cy="3693319"/>
          </a:xfrm>
          <a:prstGeom prst="rect">
            <a:avLst/>
          </a:prstGeom>
          <a:noFill/>
        </p:spPr>
        <p:txBody>
          <a:bodyPr wrap="square" rtlCol="0">
            <a:spAutoFit/>
          </a:bodyPr>
          <a:lstStyle/>
          <a:p>
            <a:r>
              <a:rPr lang="en-US" dirty="0"/>
              <a:t>Farm income is naturally dependent on these commodities </a:t>
            </a:r>
          </a:p>
          <a:p>
            <a:endParaRPr lang="en-US" dirty="0"/>
          </a:p>
          <a:p>
            <a:endParaRPr lang="en-US" dirty="0"/>
          </a:p>
          <a:p>
            <a:r>
              <a:rPr lang="en-US" dirty="0"/>
              <a:t>Increased GA farm income in 2025. Forecast of net farm income ~$4.5 billion, net cash income ~$5.2 billion</a:t>
            </a:r>
          </a:p>
          <a:p>
            <a:endParaRPr lang="en-US" dirty="0"/>
          </a:p>
          <a:p>
            <a:r>
              <a:rPr lang="en-US" dirty="0"/>
              <a:t>Farm income remains stable in 2026</a:t>
            </a:r>
          </a:p>
          <a:p>
            <a:endParaRPr lang="en-US" dirty="0"/>
          </a:p>
          <a:p>
            <a:endParaRPr lang="en-US" dirty="0"/>
          </a:p>
          <a:p>
            <a:r>
              <a:rPr lang="en-US" dirty="0"/>
              <a:t>Stable farm income hides significant cost-price squeeze for crops</a:t>
            </a:r>
          </a:p>
        </p:txBody>
      </p:sp>
      <p:sp>
        <p:nvSpPr>
          <p:cNvPr id="3" name="Content Placeholder 2">
            <a:extLst>
              <a:ext uri="{FF2B5EF4-FFF2-40B4-BE49-F238E27FC236}">
                <a16:creationId xmlns:a16="http://schemas.microsoft.com/office/drawing/2014/main" id="{878A7CA7-6107-C5D6-B85A-513C6FCE2417}"/>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23202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6B082E-E2D0-CE80-8056-6F7A297D90D7}"/>
            </a:ext>
          </a:extLst>
        </p:cNvPr>
        <p:cNvGrpSpPr/>
        <p:nvPr/>
      </p:nvGrpSpPr>
      <p:grpSpPr>
        <a:xfrm>
          <a:off x="0" y="0"/>
          <a:ext cx="0" cy="0"/>
          <a:chOff x="0" y="0"/>
          <a:chExt cx="0" cy="0"/>
        </a:xfrm>
      </p:grpSpPr>
      <p:pic>
        <p:nvPicPr>
          <p:cNvPr id="7" name="Picture 6" descr="Massey Ferguson Logo&#10;">
            <a:extLst>
              <a:ext uri="{FF2B5EF4-FFF2-40B4-BE49-F238E27FC236}">
                <a16:creationId xmlns:a16="http://schemas.microsoft.com/office/drawing/2014/main" id="{DB025CAD-8BC6-19A4-82C2-6EB32E162EFB}"/>
              </a:ext>
            </a:extLst>
          </p:cNvPr>
          <p:cNvPicPr>
            <a:picLocks noChangeAspect="1"/>
          </p:cNvPicPr>
          <p:nvPr/>
        </p:nvPicPr>
        <p:blipFill>
          <a:blip r:embed="rId4"/>
          <a:stretch>
            <a:fillRect/>
          </a:stretch>
        </p:blipFill>
        <p:spPr>
          <a:xfrm>
            <a:off x="4037409" y="304545"/>
            <a:ext cx="4117182" cy="2300778"/>
          </a:xfrm>
          <a:prstGeom prst="rect">
            <a:avLst/>
          </a:prstGeom>
        </p:spPr>
      </p:pic>
      <p:pic>
        <p:nvPicPr>
          <p:cNvPr id="17" name="Picture 16" descr="Georgia Department of Ag and Georgia Grown Logo&#10;">
            <a:extLst>
              <a:ext uri="{FF2B5EF4-FFF2-40B4-BE49-F238E27FC236}">
                <a16:creationId xmlns:a16="http://schemas.microsoft.com/office/drawing/2014/main" id="{BBF73CED-FC74-024D-319D-0A9C4A4EF054}"/>
              </a:ext>
            </a:extLst>
          </p:cNvPr>
          <p:cNvPicPr>
            <a:picLocks noChangeAspect="1"/>
          </p:cNvPicPr>
          <p:nvPr/>
        </p:nvPicPr>
        <p:blipFill>
          <a:blip r:embed="rId5"/>
          <a:srcRect t="46180" b="18160"/>
          <a:stretch>
            <a:fillRect/>
          </a:stretch>
        </p:blipFill>
        <p:spPr>
          <a:xfrm>
            <a:off x="2061119" y="2711047"/>
            <a:ext cx="3343507" cy="1541630"/>
          </a:xfrm>
          <a:prstGeom prst="rect">
            <a:avLst/>
          </a:prstGeom>
        </p:spPr>
      </p:pic>
      <p:pic>
        <p:nvPicPr>
          <p:cNvPr id="5" name="Picture 4" descr="University of Georgia College of Agricultural and Environmental Sciences Alumni Association Logo">
            <a:extLst>
              <a:ext uri="{FF2B5EF4-FFF2-40B4-BE49-F238E27FC236}">
                <a16:creationId xmlns:a16="http://schemas.microsoft.com/office/drawing/2014/main" id="{42877B6E-842A-6345-E561-B1C30F940A31}"/>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787375" y="3007470"/>
            <a:ext cx="4107367" cy="948786"/>
          </a:xfrm>
          <a:prstGeom prst="rect">
            <a:avLst/>
          </a:prstGeom>
        </p:spPr>
      </p:pic>
      <p:sp>
        <p:nvSpPr>
          <p:cNvPr id="2" name="Title 4">
            <a:extLst>
              <a:ext uri="{FF2B5EF4-FFF2-40B4-BE49-F238E27FC236}">
                <a16:creationId xmlns:a16="http://schemas.microsoft.com/office/drawing/2014/main" id="{DBB2FFDB-448E-2D26-0A42-E9E3B7B5DB8E}"/>
              </a:ext>
              <a:ext uri="{C183D7F6-B498-43B3-948B-1728B52AA6E4}">
                <adec:decorative xmlns:adec="http://schemas.microsoft.com/office/drawing/2017/decorative" val="0"/>
              </a:ext>
            </a:extLst>
          </p:cNvPr>
          <p:cNvSpPr>
            <a:spLocks noGrp="1"/>
          </p:cNvSpPr>
          <p:nvPr>
            <p:ph type="title"/>
          </p:nvPr>
        </p:nvSpPr>
        <p:spPr>
          <a:xfrm>
            <a:off x="351294" y="4252677"/>
            <a:ext cx="11489411" cy="1325563"/>
          </a:xfrm>
        </p:spPr>
        <p:txBody>
          <a:bodyPr>
            <a:noAutofit/>
          </a:bodyPr>
          <a:lstStyle/>
          <a:p>
            <a:pPr algn="ctr"/>
            <a:r>
              <a:rPr lang="en-US" sz="2000" b="1" dirty="0">
                <a:latin typeface="Oswald" pitchFamily="2" charset="77"/>
              </a:rPr>
              <a:t>Farm Credit Associations of Georgia</a:t>
            </a:r>
            <a:br>
              <a:rPr lang="en-US" sz="2000" b="1" dirty="0">
                <a:latin typeface="Oswald" pitchFamily="2" charset="77"/>
              </a:rPr>
            </a:br>
            <a:r>
              <a:rPr lang="en-US" sz="2000" b="1" dirty="0">
                <a:latin typeface="Oswald" pitchFamily="2" charset="77"/>
              </a:rPr>
              <a:t>Corteva Agriscience</a:t>
            </a:r>
            <a:br>
              <a:rPr lang="en-US" sz="2000" b="1" dirty="0">
                <a:latin typeface="Oswald" pitchFamily="2" charset="77"/>
              </a:rPr>
            </a:br>
            <a:r>
              <a:rPr lang="en-US" sz="2000" b="1" dirty="0">
                <a:latin typeface="Oswald" pitchFamily="2" charset="77"/>
              </a:rPr>
              <a:t>Georgia Agribusiness Council</a:t>
            </a:r>
            <a:br>
              <a:rPr lang="en-US" sz="2000" b="1" dirty="0">
                <a:latin typeface="Oswald" pitchFamily="2" charset="77"/>
              </a:rPr>
            </a:br>
            <a:r>
              <a:rPr lang="en-US" sz="2000" b="1" dirty="0">
                <a:latin typeface="Oswald" pitchFamily="2" charset="77"/>
              </a:rPr>
              <a:t>The Dairy Alliance</a:t>
            </a:r>
          </a:p>
        </p:txBody>
      </p:sp>
      <p:sp>
        <p:nvSpPr>
          <p:cNvPr id="3" name="Content Placeholder 2">
            <a:extLst>
              <a:ext uri="{FF2B5EF4-FFF2-40B4-BE49-F238E27FC236}">
                <a16:creationId xmlns:a16="http://schemas.microsoft.com/office/drawing/2014/main" id="{A6504AA2-16CB-A28A-867F-5E9F61529183}"/>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2501609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8987C3-8829-DB43-2C08-F054F64784B2}"/>
            </a:ext>
          </a:extLst>
        </p:cNvPr>
        <p:cNvGrpSpPr/>
        <p:nvPr/>
      </p:nvGrpSpPr>
      <p:grpSpPr>
        <a:xfrm>
          <a:off x="0" y="0"/>
          <a:ext cx="0" cy="0"/>
          <a:chOff x="0" y="0"/>
          <a:chExt cx="0" cy="0"/>
        </a:xfrm>
      </p:grpSpPr>
      <p:pic>
        <p:nvPicPr>
          <p:cNvPr id="6" name="Picture 5" descr="Cover art of a vintage comic book titled &quot;A Tale of Two Cities&quot; by Charles Dickens, part of Classic Comics Library series, priced at 10 cents. Illustration features three characters in period clothing standing near a guillotine, with a book labeled &quot;NO VI&quot; in the foreground and a bold red, yellow, and black title banner at the top.">
            <a:extLst>
              <a:ext uri="{FF2B5EF4-FFF2-40B4-BE49-F238E27FC236}">
                <a16:creationId xmlns:a16="http://schemas.microsoft.com/office/drawing/2014/main" id="{0B1D8616-C85E-A58C-98A2-2F38C5771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857" y="254910"/>
            <a:ext cx="4305300" cy="57054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FA7B883-D26A-4C3E-1247-FF346A2066F3}"/>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
        <p:nvSpPr>
          <p:cNvPr id="2" name="Title 1">
            <a:extLst>
              <a:ext uri="{FF2B5EF4-FFF2-40B4-BE49-F238E27FC236}">
                <a16:creationId xmlns:a16="http://schemas.microsoft.com/office/drawing/2014/main" id="{854E21C6-1B4D-7A08-2C88-587BFFAFAA3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 Tale of Two Cities</a:t>
            </a:r>
          </a:p>
        </p:txBody>
      </p:sp>
    </p:spTree>
    <p:extLst>
      <p:ext uri="{BB962C8B-B14F-4D97-AF65-F5344CB8AC3E}">
        <p14:creationId xmlns:p14="http://schemas.microsoft.com/office/powerpoint/2010/main" val="3990057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A32EAAE2-1D55-8F89-B4A5-4807E20E0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DB0EB-1531-0F3D-DEC2-B492A7616E5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Georgia Ag Forecast second section</a:t>
            </a:r>
          </a:p>
        </p:txBody>
      </p:sp>
    </p:spTree>
    <p:extLst>
      <p:ext uri="{BB962C8B-B14F-4D97-AF65-F5344CB8AC3E}">
        <p14:creationId xmlns:p14="http://schemas.microsoft.com/office/powerpoint/2010/main" val="3070422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8987C3-8829-DB43-2C08-F054F64784B2}"/>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E205FBC6-37EC-0B6A-8B3B-1B7F2CDD6563}"/>
              </a:ext>
              <a:ext uri="{C183D7F6-B498-43B3-948B-1728B52AA6E4}">
                <adec:decorative xmlns:adec="http://schemas.microsoft.com/office/drawing/2017/decorative" val="1"/>
              </a:ext>
            </a:extLst>
          </p:cNvPr>
          <p:cNvSpPr/>
          <p:nvPr/>
        </p:nvSpPr>
        <p:spPr>
          <a:xfrm>
            <a:off x="10217225" y="1481278"/>
            <a:ext cx="1409455" cy="42976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9CAEEC-9224-446B-C657-3E7BA004F80E}"/>
              </a:ext>
              <a:ext uri="{C183D7F6-B498-43B3-948B-1728B52AA6E4}">
                <adec:decorative xmlns:adec="http://schemas.microsoft.com/office/drawing/2017/decorative" val="1"/>
              </a:ext>
            </a:extLst>
          </p:cNvPr>
          <p:cNvSpPr/>
          <p:nvPr/>
        </p:nvSpPr>
        <p:spPr>
          <a:xfrm>
            <a:off x="7289881" y="1481279"/>
            <a:ext cx="2468880" cy="42976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0C0268E-8379-7BD1-E144-C3F21CC9F1F6}"/>
              </a:ext>
              <a:ext uri="{C183D7F6-B498-43B3-948B-1728B52AA6E4}">
                <adec:decorative xmlns:adec="http://schemas.microsoft.com/office/drawing/2017/decorative" val="1"/>
              </a:ext>
            </a:extLst>
          </p:cNvPr>
          <p:cNvSpPr/>
          <p:nvPr/>
        </p:nvSpPr>
        <p:spPr>
          <a:xfrm>
            <a:off x="5394565" y="1491435"/>
            <a:ext cx="1409455" cy="42976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6419DBE-2A57-B2F8-3177-7CF3CD9A6D31}"/>
              </a:ext>
              <a:ext uri="{C183D7F6-B498-43B3-948B-1728B52AA6E4}">
                <adec:decorative xmlns:adec="http://schemas.microsoft.com/office/drawing/2017/decorative" val="1"/>
              </a:ext>
            </a:extLst>
          </p:cNvPr>
          <p:cNvSpPr/>
          <p:nvPr/>
        </p:nvSpPr>
        <p:spPr>
          <a:xfrm>
            <a:off x="3475115" y="1491435"/>
            <a:ext cx="1409455" cy="42976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653E5A-3128-355B-4F84-7A374E8A2E93}"/>
              </a:ext>
              <a:ext uri="{C183D7F6-B498-43B3-948B-1728B52AA6E4}">
                <adec:decorative xmlns:adec="http://schemas.microsoft.com/office/drawing/2017/decorative" val="1"/>
              </a:ext>
            </a:extLst>
          </p:cNvPr>
          <p:cNvSpPr/>
          <p:nvPr/>
        </p:nvSpPr>
        <p:spPr>
          <a:xfrm>
            <a:off x="531627" y="1491435"/>
            <a:ext cx="2468880" cy="42976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C077F75-97BD-0D35-48FE-29B16B5E24BC}"/>
              </a:ext>
            </a:extLst>
          </p:cNvPr>
          <p:cNvSpPr>
            <a:spLocks noGrp="1"/>
          </p:cNvSpPr>
          <p:nvPr>
            <p:ph type="title"/>
          </p:nvPr>
        </p:nvSpPr>
        <p:spPr>
          <a:xfrm>
            <a:off x="531628" y="410177"/>
            <a:ext cx="10822172" cy="1280511"/>
          </a:xfrm>
        </p:spPr>
        <p:txBody>
          <a:bodyPr>
            <a:noAutofit/>
          </a:bodyPr>
          <a:lstStyle/>
          <a:p>
            <a:r>
              <a:rPr lang="en-US" sz="3200" b="1" dirty="0">
                <a:solidFill>
                  <a:schemeClr val="accent1"/>
                </a:solidFill>
                <a:latin typeface="Oswald" pitchFamily="2" charset="77"/>
              </a:rPr>
              <a:t>Faculty Working within Extension</a:t>
            </a:r>
          </a:p>
        </p:txBody>
      </p:sp>
      <p:sp>
        <p:nvSpPr>
          <p:cNvPr id="21" name="TextBox 20">
            <a:extLst>
              <a:ext uri="{FF2B5EF4-FFF2-40B4-BE49-F238E27FC236}">
                <a16:creationId xmlns:a16="http://schemas.microsoft.com/office/drawing/2014/main" id="{48FE92BD-BD50-8EB4-8CB6-39AA8B646272}"/>
              </a:ext>
            </a:extLst>
          </p:cNvPr>
          <p:cNvSpPr txBox="1"/>
          <p:nvPr/>
        </p:nvSpPr>
        <p:spPr>
          <a:xfrm>
            <a:off x="952166" y="1505110"/>
            <a:ext cx="2018907" cy="369332"/>
          </a:xfrm>
          <a:prstGeom prst="rect">
            <a:avLst/>
          </a:prstGeom>
          <a:noFill/>
        </p:spPr>
        <p:txBody>
          <a:bodyPr wrap="square" rtlCol="0">
            <a:spAutoFit/>
          </a:bodyPr>
          <a:lstStyle/>
          <a:p>
            <a:r>
              <a:rPr lang="en-US" b="1" dirty="0">
                <a:solidFill>
                  <a:schemeClr val="accent1"/>
                </a:solidFill>
                <a:latin typeface="Oswald" pitchFamily="2" charset="77"/>
              </a:rPr>
              <a:t>Commodities</a:t>
            </a:r>
          </a:p>
        </p:txBody>
      </p:sp>
      <p:pic>
        <p:nvPicPr>
          <p:cNvPr id="2" name="Picture 1" descr="Portrait of William Secor">
            <a:extLst>
              <a:ext uri="{FF2B5EF4-FFF2-40B4-BE49-F238E27FC236}">
                <a16:creationId xmlns:a16="http://schemas.microsoft.com/office/drawing/2014/main" id="{67BA4627-59F5-CF12-483A-D783409331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172" y="2024763"/>
            <a:ext cx="860140" cy="103822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 name="Picture 18" descr="Portrait of Yangxuan Liu">
            <a:extLst>
              <a:ext uri="{FF2B5EF4-FFF2-40B4-BE49-F238E27FC236}">
                <a16:creationId xmlns:a16="http://schemas.microsoft.com/office/drawing/2014/main" id="{43626148-45E7-8C32-A6B5-133EB494E3B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1880115" y="2021925"/>
            <a:ext cx="906206" cy="103822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6" descr="Portrait of Ben Campbell">
            <a:extLst>
              <a:ext uri="{FF2B5EF4-FFF2-40B4-BE49-F238E27FC236}">
                <a16:creationId xmlns:a16="http://schemas.microsoft.com/office/drawing/2014/main" id="{86B60355-8B61-A4E6-695B-B7ACC47242F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754171" y="3319128"/>
            <a:ext cx="859536" cy="108274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descr="Portrait of Amanda R Smith">
            <a:extLst>
              <a:ext uri="{FF2B5EF4-FFF2-40B4-BE49-F238E27FC236}">
                <a16:creationId xmlns:a16="http://schemas.microsoft.com/office/drawing/2014/main" id="{03386050-F8EF-A827-5116-382486EDA45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877034" y="3319128"/>
            <a:ext cx="905256" cy="1113054"/>
          </a:xfrm>
          <a:prstGeom prst="rect">
            <a:avLst/>
          </a:prstGeom>
          <a:ln>
            <a:solidFill>
              <a:schemeClr val="accent1"/>
            </a:solidFill>
          </a:ln>
        </p:spPr>
      </p:pic>
      <p:pic>
        <p:nvPicPr>
          <p:cNvPr id="10" name="Picture 10" descr="Portrait of Esendugue Greg Fonsah">
            <a:extLst>
              <a:ext uri="{FF2B5EF4-FFF2-40B4-BE49-F238E27FC236}">
                <a16:creationId xmlns:a16="http://schemas.microsoft.com/office/drawing/2014/main" id="{8D3E6C33-4DA1-D1C5-F495-F59D02EE49F2}"/>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754170" y="4668798"/>
            <a:ext cx="859536" cy="9702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6" name="Picture 32" descr="Portrait of Angie Im">
            <a:extLst>
              <a:ext uri="{FF2B5EF4-FFF2-40B4-BE49-F238E27FC236}">
                <a16:creationId xmlns:a16="http://schemas.microsoft.com/office/drawing/2014/main" id="{204312F9-E36E-C36F-F732-23D6BD685B9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76559" y="4686226"/>
            <a:ext cx="906206" cy="90620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320708C-F5FF-FE09-5006-F499CAC23E64}"/>
              </a:ext>
            </a:extLst>
          </p:cNvPr>
          <p:cNvSpPr txBox="1"/>
          <p:nvPr/>
        </p:nvSpPr>
        <p:spPr>
          <a:xfrm>
            <a:off x="3445025" y="1491435"/>
            <a:ext cx="1409455" cy="646331"/>
          </a:xfrm>
          <a:prstGeom prst="rect">
            <a:avLst/>
          </a:prstGeom>
          <a:noFill/>
        </p:spPr>
        <p:txBody>
          <a:bodyPr wrap="square" rtlCol="0">
            <a:spAutoFit/>
          </a:bodyPr>
          <a:lstStyle/>
          <a:p>
            <a:pPr algn="ctr"/>
            <a:r>
              <a:rPr lang="en-US" b="1" dirty="0">
                <a:solidFill>
                  <a:schemeClr val="accent1"/>
                </a:solidFill>
                <a:latin typeface="Oswald" pitchFamily="2" charset="77"/>
              </a:rPr>
              <a:t>Production/</a:t>
            </a:r>
          </a:p>
          <a:p>
            <a:pPr algn="ctr"/>
            <a:r>
              <a:rPr lang="en-US" b="1" dirty="0">
                <a:solidFill>
                  <a:schemeClr val="accent1"/>
                </a:solidFill>
                <a:latin typeface="Oswald" pitchFamily="2" charset="77"/>
              </a:rPr>
              <a:t>Consumer</a:t>
            </a:r>
          </a:p>
        </p:txBody>
      </p:sp>
      <p:pic>
        <p:nvPicPr>
          <p:cNvPr id="1026" name="Picture 2" descr="Portrait of Guy Hancock">
            <a:extLst>
              <a:ext uri="{FF2B5EF4-FFF2-40B4-BE49-F238E27FC236}">
                <a16:creationId xmlns:a16="http://schemas.microsoft.com/office/drawing/2014/main" id="{461599C6-8FE0-9FB0-D391-D942F712589A}"/>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a:fillRect/>
          </a:stretch>
        </p:blipFill>
        <p:spPr bwMode="auto">
          <a:xfrm>
            <a:off x="3752783" y="2395948"/>
            <a:ext cx="923544" cy="14461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1CA45D2-102A-2068-82F6-869134F39825}"/>
              </a:ext>
            </a:extLst>
          </p:cNvPr>
          <p:cNvSpPr txBox="1"/>
          <p:nvPr/>
        </p:nvSpPr>
        <p:spPr>
          <a:xfrm>
            <a:off x="5441206" y="1506022"/>
            <a:ext cx="1493769" cy="369332"/>
          </a:xfrm>
          <a:prstGeom prst="rect">
            <a:avLst/>
          </a:prstGeom>
          <a:noFill/>
        </p:spPr>
        <p:txBody>
          <a:bodyPr wrap="square" rtlCol="0">
            <a:spAutoFit/>
          </a:bodyPr>
          <a:lstStyle/>
          <a:p>
            <a:r>
              <a:rPr lang="en-US" b="1" dirty="0">
                <a:solidFill>
                  <a:schemeClr val="accent1"/>
                </a:solidFill>
                <a:latin typeface="Oswald" pitchFamily="2" charset="77"/>
              </a:rPr>
              <a:t> Hospitality</a:t>
            </a:r>
          </a:p>
        </p:txBody>
      </p:sp>
      <p:pic>
        <p:nvPicPr>
          <p:cNvPr id="18" name="Picture 26" descr="Portrait of John Salazar">
            <a:extLst>
              <a:ext uri="{FF2B5EF4-FFF2-40B4-BE49-F238E27FC236}">
                <a16:creationId xmlns:a16="http://schemas.microsoft.com/office/drawing/2014/main" id="{D35464A8-1439-5DDE-7DCC-F42916B9B6CC}"/>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r="-1405"/>
          <a:stretch>
            <a:fillRect/>
          </a:stretch>
        </p:blipFill>
        <p:spPr bwMode="auto">
          <a:xfrm>
            <a:off x="5664219" y="2052961"/>
            <a:ext cx="932688" cy="106307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14" descr="Portrait of Angie Im">
            <a:extLst>
              <a:ext uri="{FF2B5EF4-FFF2-40B4-BE49-F238E27FC236}">
                <a16:creationId xmlns:a16="http://schemas.microsoft.com/office/drawing/2014/main" id="{675DE9E9-FC2B-9EC2-20CF-9B6EE4F80E8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637710" y="3335755"/>
            <a:ext cx="932688" cy="9326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7" name="Picture 24" descr="Portrait of Daniel Remar">
            <a:extLst>
              <a:ext uri="{FF2B5EF4-FFF2-40B4-BE49-F238E27FC236}">
                <a16:creationId xmlns:a16="http://schemas.microsoft.com/office/drawing/2014/main" id="{BC13AD10-07C6-F09A-4075-31491107AD0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a:fillRect/>
          </a:stretch>
        </p:blipFill>
        <p:spPr bwMode="auto">
          <a:xfrm>
            <a:off x="5625948" y="4477414"/>
            <a:ext cx="932688" cy="116168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9" name="Picture 28" descr="Portrait of Vanessa P. Shonkwiler">
            <a:extLst>
              <a:ext uri="{FF2B5EF4-FFF2-40B4-BE49-F238E27FC236}">
                <a16:creationId xmlns:a16="http://schemas.microsoft.com/office/drawing/2014/main" id="{106AFE8E-CBBB-D1AE-D5C7-EE04E37AFEB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752783" y="4190613"/>
            <a:ext cx="923544" cy="113179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3ACBD95-1BCA-34CC-5370-D583CB88E381}"/>
              </a:ext>
            </a:extLst>
          </p:cNvPr>
          <p:cNvSpPr txBox="1"/>
          <p:nvPr/>
        </p:nvSpPr>
        <p:spPr>
          <a:xfrm>
            <a:off x="7289882" y="1511225"/>
            <a:ext cx="2439444" cy="374267"/>
          </a:xfrm>
          <a:prstGeom prst="rect">
            <a:avLst/>
          </a:prstGeom>
          <a:noFill/>
        </p:spPr>
        <p:txBody>
          <a:bodyPr wrap="square" rtlCol="0">
            <a:spAutoFit/>
          </a:bodyPr>
          <a:lstStyle/>
          <a:p>
            <a:pPr algn="ctr"/>
            <a:r>
              <a:rPr lang="en-US" b="1" dirty="0">
                <a:solidFill>
                  <a:schemeClr val="accent1"/>
                </a:solidFill>
                <a:latin typeface="Oswald" pitchFamily="2" charset="77"/>
              </a:rPr>
              <a:t>General Agriculture</a:t>
            </a:r>
          </a:p>
        </p:txBody>
      </p:sp>
      <p:pic>
        <p:nvPicPr>
          <p:cNvPr id="9" name="Picture 8" descr="Portrait of Cesar L. Escalante">
            <a:extLst>
              <a:ext uri="{FF2B5EF4-FFF2-40B4-BE49-F238E27FC236}">
                <a16:creationId xmlns:a16="http://schemas.microsoft.com/office/drawing/2014/main" id="{5E685A19-483E-AB3B-1430-44A101FF64CC}"/>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a:fillRect/>
          </a:stretch>
        </p:blipFill>
        <p:spPr bwMode="auto">
          <a:xfrm>
            <a:off x="7506551" y="2031697"/>
            <a:ext cx="859536" cy="10065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5" name="Picture 20" descr="Portrait of Gopinath (Gopi) Munisamy">
            <a:extLst>
              <a:ext uri="{FF2B5EF4-FFF2-40B4-BE49-F238E27FC236}">
                <a16:creationId xmlns:a16="http://schemas.microsoft.com/office/drawing/2014/main" id="{0AC4816C-7E62-C23F-AAD2-691F91F8D9F4}"/>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619688" y="2678092"/>
            <a:ext cx="920314" cy="108044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6" name="Picture 22" descr="Portrait of Ford Ramsey">
            <a:extLst>
              <a:ext uri="{FF2B5EF4-FFF2-40B4-BE49-F238E27FC236}">
                <a16:creationId xmlns:a16="http://schemas.microsoft.com/office/drawing/2014/main" id="{56B7C429-D691-D46F-FCED-5E5F0DF998D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482250" y="3233070"/>
            <a:ext cx="859536" cy="107473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3" name="Picture 16" descr="Portrait of Berna Karali">
            <a:extLst>
              <a:ext uri="{FF2B5EF4-FFF2-40B4-BE49-F238E27FC236}">
                <a16:creationId xmlns:a16="http://schemas.microsoft.com/office/drawing/2014/main" id="{08511086-22DD-6CF2-FC3A-E1F9EFC04B4F}"/>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r="-11051"/>
          <a:stretch>
            <a:fillRect/>
          </a:stretch>
        </p:blipFill>
        <p:spPr bwMode="auto">
          <a:xfrm>
            <a:off x="8655971" y="4073884"/>
            <a:ext cx="923544" cy="108039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4" descr="Portrait of Michael Adjemian">
            <a:extLst>
              <a:ext uri="{FF2B5EF4-FFF2-40B4-BE49-F238E27FC236}">
                <a16:creationId xmlns:a16="http://schemas.microsoft.com/office/drawing/2014/main" id="{88166B01-3D0F-7C3E-7811-40CF5713CD93}"/>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a:fillRect/>
          </a:stretch>
        </p:blipFill>
        <p:spPr bwMode="auto">
          <a:xfrm>
            <a:off x="7511602" y="4477414"/>
            <a:ext cx="859536" cy="115039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9CC7799-3166-E556-0910-AB13C7EC10AF}"/>
              </a:ext>
            </a:extLst>
          </p:cNvPr>
          <p:cNvSpPr txBox="1"/>
          <p:nvPr/>
        </p:nvSpPr>
        <p:spPr>
          <a:xfrm>
            <a:off x="10189674" y="1506022"/>
            <a:ext cx="1493769" cy="646331"/>
          </a:xfrm>
          <a:prstGeom prst="rect">
            <a:avLst/>
          </a:prstGeom>
          <a:noFill/>
        </p:spPr>
        <p:txBody>
          <a:bodyPr wrap="square" rtlCol="0">
            <a:spAutoFit/>
          </a:bodyPr>
          <a:lstStyle/>
          <a:p>
            <a:pPr algn="ctr"/>
            <a:r>
              <a:rPr lang="en-US" b="1" dirty="0">
                <a:solidFill>
                  <a:schemeClr val="accent1"/>
                </a:solidFill>
                <a:latin typeface="Oswald" pitchFamily="2" charset="77"/>
              </a:rPr>
              <a:t>Department Head</a:t>
            </a:r>
          </a:p>
        </p:txBody>
      </p:sp>
      <p:pic>
        <p:nvPicPr>
          <p:cNvPr id="4" name="Picture 2" descr="Portrait of Gregory Colson">
            <a:extLst>
              <a:ext uri="{FF2B5EF4-FFF2-40B4-BE49-F238E27FC236}">
                <a16:creationId xmlns:a16="http://schemas.microsoft.com/office/drawing/2014/main" id="{CC3BD789-F08C-A594-8235-E9842A231655}"/>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a:fillRect/>
          </a:stretch>
        </p:blipFill>
        <p:spPr bwMode="auto">
          <a:xfrm>
            <a:off x="10417535" y="2946455"/>
            <a:ext cx="936870" cy="12235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308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E94500-D665-C754-71CC-CD7DBF5146F2}"/>
              </a:ext>
            </a:extLst>
          </p:cNvPr>
          <p:cNvSpPr>
            <a:spLocks noGrp="1"/>
          </p:cNvSpPr>
          <p:nvPr>
            <p:ph type="title"/>
          </p:nvPr>
        </p:nvSpPr>
        <p:spPr>
          <a:xfrm>
            <a:off x="838199" y="18255"/>
            <a:ext cx="10515600" cy="1325563"/>
          </a:xfrm>
        </p:spPr>
        <p:txBody>
          <a:bodyPr>
            <a:noAutofit/>
          </a:bodyPr>
          <a:lstStyle/>
          <a:p>
            <a:r>
              <a:rPr lang="en-US" sz="3600" b="1" dirty="0">
                <a:solidFill>
                  <a:schemeClr val="accent1"/>
                </a:solidFill>
                <a:latin typeface="Oswald" pitchFamily="2" charset="77"/>
              </a:rPr>
              <a:t>Production Inputs and Expenditures </a:t>
            </a:r>
          </a:p>
        </p:txBody>
      </p:sp>
      <p:sp>
        <p:nvSpPr>
          <p:cNvPr id="6" name="TextBox 5">
            <a:extLst>
              <a:ext uri="{FF2B5EF4-FFF2-40B4-BE49-F238E27FC236}">
                <a16:creationId xmlns:a16="http://schemas.microsoft.com/office/drawing/2014/main" id="{120AC27C-D37A-850C-8AF3-6FC696C4E833}"/>
              </a:ext>
            </a:extLst>
          </p:cNvPr>
          <p:cNvSpPr txBox="1"/>
          <p:nvPr/>
        </p:nvSpPr>
        <p:spPr>
          <a:xfrm>
            <a:off x="838199" y="1123965"/>
            <a:ext cx="10515600" cy="40934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Total U.S. farm production expenditures remained mostly stable from 2024 to 2025, increasing less than 1% to $467.4 billion (USDA 2025)</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Forecast U.S farm production expenditure sectors portray increases in livestock/poultry purchases, labor, and interest, and year-over-year reductions in pesticide and feed categories.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Farm operating loans will likely be around 7.5% (6.5-8.5%)</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Nitrogen and phosphorus are expected to remain higher in 2026, while potash is mostly stable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2026 Georgia H-2A Adverse Effect Wage Rates decline to $14.47 per hour in 2026 from $16.08 in 2025</a:t>
            </a:r>
          </a:p>
        </p:txBody>
      </p:sp>
      <p:pic>
        <p:nvPicPr>
          <p:cNvPr id="7" name="Picture 2" descr="Portrait of Guy Hancock">
            <a:extLst>
              <a:ext uri="{FF2B5EF4-FFF2-40B4-BE49-F238E27FC236}">
                <a16:creationId xmlns:a16="http://schemas.microsoft.com/office/drawing/2014/main" id="{81741702-C02A-939E-F2D6-3B948A5326C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132080" y="5246242"/>
            <a:ext cx="923544" cy="14461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CE8D20-F9C5-64C9-2E7D-DCDE0B5B7F79}"/>
              </a:ext>
            </a:extLst>
          </p:cNvPr>
          <p:cNvSpPr txBox="1"/>
          <p:nvPr/>
        </p:nvSpPr>
        <p:spPr>
          <a:xfrm>
            <a:off x="1055624" y="6323103"/>
            <a:ext cx="2352676" cy="369332"/>
          </a:xfrm>
          <a:prstGeom prst="rect">
            <a:avLst/>
          </a:prstGeom>
          <a:noFill/>
        </p:spPr>
        <p:txBody>
          <a:bodyPr wrap="square" rtlCol="0">
            <a:spAutoFit/>
          </a:bodyPr>
          <a:lstStyle/>
          <a:p>
            <a:r>
              <a:rPr lang="en-US" dirty="0">
                <a:solidFill>
                  <a:schemeClr val="bg1"/>
                </a:solidFill>
              </a:rPr>
              <a:t>Guy Hancock</a:t>
            </a:r>
          </a:p>
        </p:txBody>
      </p:sp>
      <p:sp>
        <p:nvSpPr>
          <p:cNvPr id="3" name="Content Placeholder 2">
            <a:extLst>
              <a:ext uri="{FF2B5EF4-FFF2-40B4-BE49-F238E27FC236}">
                <a16:creationId xmlns:a16="http://schemas.microsoft.com/office/drawing/2014/main" id="{3E5B6FF2-A96F-2AE2-D55B-9F3237AA13AC}"/>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a:latin typeface="Aptos"/>
            </a:endParaRPr>
          </a:p>
          <a:p>
            <a:endParaRPr lang="en-US">
              <a:latin typeface="Oswald" panose="02000503000000000000" pitchFamily="2" charset="0"/>
            </a:endParaRPr>
          </a:p>
        </p:txBody>
      </p:sp>
    </p:spTree>
    <p:extLst>
      <p:ext uri="{BB962C8B-B14F-4D97-AF65-F5344CB8AC3E}">
        <p14:creationId xmlns:p14="http://schemas.microsoft.com/office/powerpoint/2010/main" val="355106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1F87F72-2127-79C3-ADE8-607CDC5292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4D3C00-1338-35BE-5EB4-BEF67CC83B14}"/>
              </a:ext>
            </a:extLst>
          </p:cNvPr>
          <p:cNvSpPr>
            <a:spLocks noGrp="1"/>
          </p:cNvSpPr>
          <p:nvPr>
            <p:ph type="title"/>
          </p:nvPr>
        </p:nvSpPr>
        <p:spPr>
          <a:xfrm>
            <a:off x="838200" y="128974"/>
            <a:ext cx="10515600" cy="1325563"/>
          </a:xfrm>
        </p:spPr>
        <p:txBody>
          <a:bodyPr>
            <a:noAutofit/>
          </a:bodyPr>
          <a:lstStyle/>
          <a:p>
            <a:r>
              <a:rPr lang="en-US" sz="4000" b="1" dirty="0">
                <a:solidFill>
                  <a:schemeClr val="accent1"/>
                </a:solidFill>
                <a:latin typeface="Oswald" pitchFamily="2" charset="77"/>
              </a:rPr>
              <a:t>H-2A Adverse Effect Wage Rates (AEWR)</a:t>
            </a:r>
          </a:p>
        </p:txBody>
      </p:sp>
      <p:sp>
        <p:nvSpPr>
          <p:cNvPr id="6" name="TextBox 5">
            <a:extLst>
              <a:ext uri="{FF2B5EF4-FFF2-40B4-BE49-F238E27FC236}">
                <a16:creationId xmlns:a16="http://schemas.microsoft.com/office/drawing/2014/main" id="{B4DE915C-384B-7F8D-3A12-4A62D2BD0B3F}"/>
              </a:ext>
            </a:extLst>
          </p:cNvPr>
          <p:cNvSpPr txBox="1"/>
          <p:nvPr/>
        </p:nvSpPr>
        <p:spPr>
          <a:xfrm>
            <a:off x="698713" y="1348032"/>
            <a:ext cx="2912392" cy="378565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Georgia’s Adverse Effect Wage Rate (AEWR) is set to decline from $16.08 per hour in 2025 to $14.47 per hour in 2026, potentially easing labor cost pressures for H-2A employers.</a:t>
            </a:r>
          </a:p>
        </p:txBody>
      </p:sp>
      <p:graphicFrame>
        <p:nvGraphicFramePr>
          <p:cNvPr id="4" name="Chart 3" descr="Bar Graph showing Georgia H-2A AEWR from 2016-2026. 2026 is currently calculated at $14.47, a decrease from 2025 ($16.08)&#10;">
            <a:extLst>
              <a:ext uri="{FF2B5EF4-FFF2-40B4-BE49-F238E27FC236}">
                <a16:creationId xmlns:a16="http://schemas.microsoft.com/office/drawing/2014/main" id="{B11E48D1-881B-32A6-1141-E95DC2CFB2E7}"/>
              </a:ext>
            </a:extLst>
          </p:cNvPr>
          <p:cNvGraphicFramePr>
            <a:graphicFrameLocks/>
          </p:cNvGraphicFramePr>
          <p:nvPr>
            <p:extLst>
              <p:ext uri="{D42A27DB-BD31-4B8C-83A1-F6EECF244321}">
                <p14:modId xmlns:p14="http://schemas.microsoft.com/office/powerpoint/2010/main" val="3652768402"/>
              </p:ext>
            </p:extLst>
          </p:nvPr>
        </p:nvGraphicFramePr>
        <p:xfrm>
          <a:off x="3883843" y="1348032"/>
          <a:ext cx="7993931" cy="4272655"/>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2" descr="Portrait of Guy Hancock">
            <a:extLst>
              <a:ext uri="{FF2B5EF4-FFF2-40B4-BE49-F238E27FC236}">
                <a16:creationId xmlns:a16="http://schemas.microsoft.com/office/drawing/2014/main" id="{9B6C6F8A-C08A-A1F4-2398-22F7ACBB0AB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132080" y="5246242"/>
            <a:ext cx="923544" cy="14461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27C557-5172-599D-0896-B035384E5F3B}"/>
              </a:ext>
            </a:extLst>
          </p:cNvPr>
          <p:cNvSpPr txBox="1"/>
          <p:nvPr/>
        </p:nvSpPr>
        <p:spPr>
          <a:xfrm>
            <a:off x="1055624" y="6323103"/>
            <a:ext cx="2352676" cy="369332"/>
          </a:xfrm>
          <a:prstGeom prst="rect">
            <a:avLst/>
          </a:prstGeom>
          <a:noFill/>
        </p:spPr>
        <p:txBody>
          <a:bodyPr wrap="square" rtlCol="0">
            <a:spAutoFit/>
          </a:bodyPr>
          <a:lstStyle/>
          <a:p>
            <a:r>
              <a:rPr lang="en-US" dirty="0">
                <a:solidFill>
                  <a:schemeClr val="bg1"/>
                </a:solidFill>
              </a:rPr>
              <a:t>Guy Hancock</a:t>
            </a:r>
          </a:p>
        </p:txBody>
      </p:sp>
      <p:sp>
        <p:nvSpPr>
          <p:cNvPr id="3" name="Content Placeholder 2">
            <a:extLst>
              <a:ext uri="{FF2B5EF4-FFF2-40B4-BE49-F238E27FC236}">
                <a16:creationId xmlns:a16="http://schemas.microsoft.com/office/drawing/2014/main" id="{2335C98C-4B5A-127A-CF43-770F25A417E0}"/>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46232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D9F01-6B95-82CB-C8EB-D16F952BB142}"/>
              </a:ext>
            </a:extLst>
          </p:cNvPr>
          <p:cNvSpPr>
            <a:spLocks noGrp="1"/>
          </p:cNvSpPr>
          <p:nvPr>
            <p:ph type="title"/>
          </p:nvPr>
        </p:nvSpPr>
        <p:spPr/>
        <p:txBody>
          <a:bodyPr/>
          <a:lstStyle/>
          <a:p>
            <a:r>
              <a:rPr lang="en-US" b="1" dirty="0">
                <a:solidFill>
                  <a:schemeClr val="accent1"/>
                </a:solidFill>
                <a:latin typeface="Oswald" pitchFamily="2" charset="77"/>
              </a:rPr>
              <a:t>World Cotton Supply and Demand</a:t>
            </a:r>
          </a:p>
        </p:txBody>
      </p:sp>
      <p:pic>
        <p:nvPicPr>
          <p:cNvPr id="7" name="Picture 6" descr="Stacked bar chart with a line graph overlay showing monthly sales data for five product categories from January to December. Bars are color-coded by category with a legend below, while the orange line represents total sales, highlighting a peak in March and a steady increase toward year-end.">
            <a:extLst>
              <a:ext uri="{FF2B5EF4-FFF2-40B4-BE49-F238E27FC236}">
                <a16:creationId xmlns:a16="http://schemas.microsoft.com/office/drawing/2014/main" id="{6AC5C115-0F64-D3D4-0B0F-C86815E061A8}"/>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493584" y="1524000"/>
            <a:ext cx="9204832" cy="3810000"/>
          </a:xfrm>
          <a:prstGeom prst="rect">
            <a:avLst/>
          </a:prstGeom>
        </p:spPr>
      </p:pic>
      <p:pic>
        <p:nvPicPr>
          <p:cNvPr id="6" name="Picture 18" descr="Portrait of Yangxuan Liu">
            <a:extLst>
              <a:ext uri="{FF2B5EF4-FFF2-40B4-BE49-F238E27FC236}">
                <a16:creationId xmlns:a16="http://schemas.microsoft.com/office/drawing/2014/main" id="{9CE30D8A-EA51-BD3D-14C7-2373E5E2533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8428" y="5539043"/>
            <a:ext cx="768928" cy="1153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7A6160-A5AC-16E3-7518-7ED751276323}"/>
              </a:ext>
            </a:extLst>
          </p:cNvPr>
          <p:cNvSpPr txBox="1"/>
          <p:nvPr/>
        </p:nvSpPr>
        <p:spPr>
          <a:xfrm>
            <a:off x="1055624" y="6323103"/>
            <a:ext cx="2352676" cy="369332"/>
          </a:xfrm>
          <a:prstGeom prst="rect">
            <a:avLst/>
          </a:prstGeom>
          <a:noFill/>
        </p:spPr>
        <p:txBody>
          <a:bodyPr wrap="square" rtlCol="0">
            <a:spAutoFit/>
          </a:bodyPr>
          <a:lstStyle/>
          <a:p>
            <a:r>
              <a:rPr lang="en-US" dirty="0" err="1">
                <a:solidFill>
                  <a:schemeClr val="bg1"/>
                </a:solidFill>
              </a:rPr>
              <a:t>Yangxuan</a:t>
            </a:r>
            <a:r>
              <a:rPr lang="en-US" dirty="0">
                <a:solidFill>
                  <a:schemeClr val="bg1"/>
                </a:solidFill>
              </a:rPr>
              <a:t> Liu</a:t>
            </a:r>
          </a:p>
        </p:txBody>
      </p:sp>
      <p:sp>
        <p:nvSpPr>
          <p:cNvPr id="8" name="矩形 2">
            <a:extLst>
              <a:ext uri="{FF2B5EF4-FFF2-40B4-BE49-F238E27FC236}">
                <a16:creationId xmlns:a16="http://schemas.microsoft.com/office/drawing/2014/main" id="{7F7E8AF1-28B2-7274-FFA7-2081D167CD45}"/>
              </a:ext>
            </a:extLst>
          </p:cNvPr>
          <p:cNvSpPr/>
          <p:nvPr/>
        </p:nvSpPr>
        <p:spPr>
          <a:xfrm>
            <a:off x="5249999" y="6390520"/>
            <a:ext cx="2329172" cy="317174"/>
          </a:xfrm>
          <a:prstGeom prst="rect">
            <a:avLst/>
          </a:prstGeom>
        </p:spPr>
        <p:txBody>
          <a:bodyPr wrap="square">
            <a:spAutoFit/>
          </a:bodyPr>
          <a:lstStyle/>
          <a:p>
            <a:pPr defTabSz="914400">
              <a:defRPr/>
            </a:pPr>
            <a:r>
              <a:rPr lang="en-US" altLang="zh-CN" sz="1400" dirty="0">
                <a:solidFill>
                  <a:schemeClr val="bg1"/>
                </a:solidFill>
                <a:latin typeface="Garamond (Body)"/>
              </a:rPr>
              <a:t>Source: Data from USDA FAS</a:t>
            </a:r>
            <a:endParaRPr lang="zh-CN" altLang="en-US" sz="1400" dirty="0">
              <a:solidFill>
                <a:schemeClr val="bg1"/>
              </a:solidFill>
              <a:latin typeface="Garamond (Body)"/>
            </a:endParaRPr>
          </a:p>
        </p:txBody>
      </p:sp>
      <p:sp>
        <p:nvSpPr>
          <p:cNvPr id="3" name="Content Placeholder 2">
            <a:extLst>
              <a:ext uri="{FF2B5EF4-FFF2-40B4-BE49-F238E27FC236}">
                <a16:creationId xmlns:a16="http://schemas.microsoft.com/office/drawing/2014/main" id="{3E5B6FF2-A96F-2AE2-D55B-9F3237AA13AC}"/>
              </a:ext>
              <a:ext uri="{C183D7F6-B498-43B3-948B-1728B52AA6E4}">
                <adec:decorative xmlns:adec="http://schemas.microsoft.com/office/drawing/2017/decorative" val="1"/>
              </a:ext>
            </a:extLst>
          </p:cNvPr>
          <p:cNvSpPr>
            <a:spLocks noGrp="1"/>
          </p:cNvSpPr>
          <p:nvPr>
            <p:ph type="body" orient="vert"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1746330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3442C88-6B1E-1761-BA40-96B8B741A6A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0DF35FB-59E0-F3F8-2C79-85EE0294766C}"/>
              </a:ext>
            </a:extLst>
          </p:cNvPr>
          <p:cNvSpPr>
            <a:spLocks noGrp="1"/>
          </p:cNvSpPr>
          <p:nvPr>
            <p:ph type="title"/>
          </p:nvPr>
        </p:nvSpPr>
        <p:spPr/>
        <p:txBody>
          <a:bodyPr/>
          <a:lstStyle/>
          <a:p>
            <a:r>
              <a:rPr lang="en-US" b="1" dirty="0">
                <a:solidFill>
                  <a:schemeClr val="accent1"/>
                </a:solidFill>
                <a:latin typeface="Oswald" pitchFamily="2" charset="77"/>
              </a:rPr>
              <a:t>U.S. Peanut Supply and Demand</a:t>
            </a:r>
          </a:p>
        </p:txBody>
      </p:sp>
      <p:pic>
        <p:nvPicPr>
          <p:cNvPr id="4" name="Picture 3" descr="Stacked bar chart combined with line graph showing monthly sales data from January to December. Bars represent product categories in distinct colors (orange, green, blue, purple), with a green line indicating total monthly sales, highlighting peak sales in March and December.">
            <a:extLst>
              <a:ext uri="{FF2B5EF4-FFF2-40B4-BE49-F238E27FC236}">
                <a16:creationId xmlns:a16="http://schemas.microsoft.com/office/drawing/2014/main" id="{1FBE7CA7-D581-3C14-3554-5EFAFA9A5132}"/>
              </a:ext>
            </a:extLst>
          </p:cNvPr>
          <p:cNvPicPr>
            <a:picLocks noChangeAspect="1"/>
          </p:cNvPicPr>
          <p:nvPr/>
        </p:nvPicPr>
        <p:blipFill>
          <a:blip r:embed="rId4"/>
          <a:stretch>
            <a:fillRect/>
          </a:stretch>
        </p:blipFill>
        <p:spPr>
          <a:xfrm>
            <a:off x="1294984" y="1559910"/>
            <a:ext cx="9602032" cy="3639627"/>
          </a:xfrm>
          <a:prstGeom prst="rect">
            <a:avLst/>
          </a:prstGeom>
        </p:spPr>
      </p:pic>
      <p:pic>
        <p:nvPicPr>
          <p:cNvPr id="7" name="Picture 18" descr="Portrait of Yangxuan Liu">
            <a:extLst>
              <a:ext uri="{FF2B5EF4-FFF2-40B4-BE49-F238E27FC236}">
                <a16:creationId xmlns:a16="http://schemas.microsoft.com/office/drawing/2014/main" id="{46A62796-4E36-3D57-918F-3296A4B3FF9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8428" y="5539043"/>
            <a:ext cx="768928" cy="11533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9E010D-B13D-ED2F-68DA-BB4B4B69F817}"/>
              </a:ext>
            </a:extLst>
          </p:cNvPr>
          <p:cNvSpPr txBox="1"/>
          <p:nvPr/>
        </p:nvSpPr>
        <p:spPr>
          <a:xfrm>
            <a:off x="1055624" y="6323103"/>
            <a:ext cx="2352676" cy="369332"/>
          </a:xfrm>
          <a:prstGeom prst="rect">
            <a:avLst/>
          </a:prstGeom>
          <a:noFill/>
        </p:spPr>
        <p:txBody>
          <a:bodyPr wrap="square" rtlCol="0">
            <a:spAutoFit/>
          </a:bodyPr>
          <a:lstStyle/>
          <a:p>
            <a:r>
              <a:rPr lang="en-US" dirty="0" err="1">
                <a:solidFill>
                  <a:schemeClr val="bg1"/>
                </a:solidFill>
              </a:rPr>
              <a:t>Yangxuan</a:t>
            </a:r>
            <a:r>
              <a:rPr lang="en-US" dirty="0">
                <a:solidFill>
                  <a:schemeClr val="bg1"/>
                </a:solidFill>
              </a:rPr>
              <a:t> Liu</a:t>
            </a:r>
          </a:p>
        </p:txBody>
      </p:sp>
      <p:sp>
        <p:nvSpPr>
          <p:cNvPr id="8" name="矩形 2">
            <a:extLst>
              <a:ext uri="{FF2B5EF4-FFF2-40B4-BE49-F238E27FC236}">
                <a16:creationId xmlns:a16="http://schemas.microsoft.com/office/drawing/2014/main" id="{0E787593-E48E-70C8-3998-E9451466A9A1}"/>
              </a:ext>
            </a:extLst>
          </p:cNvPr>
          <p:cNvSpPr/>
          <p:nvPr/>
        </p:nvSpPr>
        <p:spPr>
          <a:xfrm>
            <a:off x="4785050" y="6442678"/>
            <a:ext cx="2329172" cy="317174"/>
          </a:xfrm>
          <a:prstGeom prst="rect">
            <a:avLst/>
          </a:prstGeom>
        </p:spPr>
        <p:txBody>
          <a:bodyPr wrap="square">
            <a:spAutoFit/>
          </a:bodyPr>
          <a:lstStyle/>
          <a:p>
            <a:pPr defTabSz="914400">
              <a:defRPr/>
            </a:pPr>
            <a:r>
              <a:rPr lang="en-US" altLang="zh-CN" sz="1400" dirty="0">
                <a:solidFill>
                  <a:schemeClr val="bg1"/>
                </a:solidFill>
                <a:latin typeface="Garamond (Body)"/>
              </a:rPr>
              <a:t>Source: Data from USDA FAS</a:t>
            </a:r>
            <a:endParaRPr lang="zh-CN" altLang="en-US" sz="1400" dirty="0">
              <a:solidFill>
                <a:schemeClr val="bg1"/>
              </a:solidFill>
              <a:latin typeface="Garamond (Body)"/>
            </a:endParaRPr>
          </a:p>
        </p:txBody>
      </p:sp>
      <p:sp>
        <p:nvSpPr>
          <p:cNvPr id="3" name="Content Placeholder 2">
            <a:extLst>
              <a:ext uri="{FF2B5EF4-FFF2-40B4-BE49-F238E27FC236}">
                <a16:creationId xmlns:a16="http://schemas.microsoft.com/office/drawing/2014/main" id="{667DA4B3-7964-4D88-C91C-278730DCAA71}"/>
              </a:ext>
              <a:ext uri="{C183D7F6-B498-43B3-948B-1728B52AA6E4}">
                <adec:decorative xmlns:adec="http://schemas.microsoft.com/office/drawing/2017/decorative" val="1"/>
              </a:ext>
            </a:extLst>
          </p:cNvPr>
          <p:cNvSpPr>
            <a:spLocks noGrp="1"/>
          </p:cNvSpPr>
          <p:nvPr>
            <p:ph type="body" orient="vert"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243311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34221D0-B3B0-0747-DB95-E9AA661772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C01E05F-1F57-1BE2-C5A7-B7C9FAA033FC}"/>
              </a:ext>
            </a:extLst>
          </p:cNvPr>
          <p:cNvSpPr>
            <a:spLocks noGrp="1"/>
          </p:cNvSpPr>
          <p:nvPr>
            <p:ph type="title"/>
          </p:nvPr>
        </p:nvSpPr>
        <p:spPr>
          <a:xfrm>
            <a:off x="838199" y="123827"/>
            <a:ext cx="10515600" cy="976841"/>
          </a:xfrm>
        </p:spPr>
        <p:txBody>
          <a:bodyPr/>
          <a:lstStyle/>
          <a:p>
            <a:r>
              <a:rPr lang="en-US" b="1" dirty="0">
                <a:solidFill>
                  <a:schemeClr val="accent1"/>
                </a:solidFill>
                <a:latin typeface="Oswald" pitchFamily="2" charset="77"/>
              </a:rPr>
              <a:t>U.S. Corn Supply &amp; Demand</a:t>
            </a:r>
          </a:p>
        </p:txBody>
      </p:sp>
      <p:graphicFrame>
        <p:nvGraphicFramePr>
          <p:cNvPr id="14" name="Chart 13" descr="Stacked bar graph showing supply and demand of corn bushels and the number of bushels used for FSI, Exports, Ethanol, and Feed.">
            <a:extLst>
              <a:ext uri="{FF2B5EF4-FFF2-40B4-BE49-F238E27FC236}">
                <a16:creationId xmlns:a16="http://schemas.microsoft.com/office/drawing/2014/main" id="{5AC86134-3BEC-6040-0B48-34D28AE9F04E}"/>
              </a:ext>
            </a:extLst>
          </p:cNvPr>
          <p:cNvGraphicFramePr>
            <a:graphicFrameLocks/>
          </p:cNvGraphicFramePr>
          <p:nvPr>
            <p:extLst>
              <p:ext uri="{D42A27DB-BD31-4B8C-83A1-F6EECF244321}">
                <p14:modId xmlns:p14="http://schemas.microsoft.com/office/powerpoint/2010/main" val="1325867519"/>
              </p:ext>
            </p:extLst>
          </p:nvPr>
        </p:nvGraphicFramePr>
        <p:xfrm>
          <a:off x="330200" y="952501"/>
          <a:ext cx="11696700" cy="448698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descr="Portrait of Amanda R Smith">
            <a:extLst>
              <a:ext uri="{FF2B5EF4-FFF2-40B4-BE49-F238E27FC236}">
                <a16:creationId xmlns:a16="http://schemas.microsoft.com/office/drawing/2014/main" id="{BEA1EED7-2F69-2733-5DF9-3FE36F91265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5705" y="5585052"/>
            <a:ext cx="838527" cy="1111002"/>
          </a:xfrm>
          <a:prstGeom prst="rect">
            <a:avLst/>
          </a:prstGeom>
        </p:spPr>
      </p:pic>
      <p:sp>
        <p:nvSpPr>
          <p:cNvPr id="7" name="TextBox 6">
            <a:extLst>
              <a:ext uri="{FF2B5EF4-FFF2-40B4-BE49-F238E27FC236}">
                <a16:creationId xmlns:a16="http://schemas.microsoft.com/office/drawing/2014/main" id="{48850517-DD88-67AE-F4AB-7F458442E5A7}"/>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Amanda R. Smith</a:t>
            </a:r>
          </a:p>
        </p:txBody>
      </p:sp>
      <p:sp>
        <p:nvSpPr>
          <p:cNvPr id="8" name="矩形 2">
            <a:extLst>
              <a:ext uri="{FF2B5EF4-FFF2-40B4-BE49-F238E27FC236}">
                <a16:creationId xmlns:a16="http://schemas.microsoft.com/office/drawing/2014/main" id="{B474FC65-ECD4-EE22-4848-75E1D7F7BCF9}"/>
              </a:ext>
            </a:extLst>
          </p:cNvPr>
          <p:cNvSpPr/>
          <p:nvPr/>
        </p:nvSpPr>
        <p:spPr>
          <a:xfrm>
            <a:off x="4183823" y="5979772"/>
            <a:ext cx="3824351" cy="369332"/>
          </a:xfrm>
          <a:prstGeom prst="rect">
            <a:avLst/>
          </a:prstGeom>
        </p:spPr>
        <p:txBody>
          <a:bodyPr wrap="square">
            <a:spAutoFit/>
          </a:bodyPr>
          <a:lstStyle/>
          <a:p>
            <a:pPr algn="ctr" defTabSz="914400">
              <a:defRPr/>
            </a:pPr>
            <a:r>
              <a:rPr lang="en-US" altLang="zh-CN" b="1" dirty="0">
                <a:solidFill>
                  <a:schemeClr val="bg1"/>
                </a:solidFill>
                <a:latin typeface="Garamond (Body)"/>
              </a:rPr>
              <a:t>Source: Data from USDA, NASS</a:t>
            </a:r>
            <a:endParaRPr lang="zh-CN" altLang="en-US" b="1" dirty="0">
              <a:solidFill>
                <a:schemeClr val="bg1"/>
              </a:solidFill>
              <a:latin typeface="Garamond (Body)"/>
            </a:endParaRPr>
          </a:p>
        </p:txBody>
      </p:sp>
      <p:sp>
        <p:nvSpPr>
          <p:cNvPr id="3" name="Content Placeholder 2">
            <a:extLst>
              <a:ext uri="{FF2B5EF4-FFF2-40B4-BE49-F238E27FC236}">
                <a16:creationId xmlns:a16="http://schemas.microsoft.com/office/drawing/2014/main" id="{E2C3B576-97EC-2B15-85D7-1D189CF61B21}"/>
              </a:ext>
              <a:ext uri="{C183D7F6-B498-43B3-948B-1728B52AA6E4}">
                <adec:decorative xmlns:adec="http://schemas.microsoft.com/office/drawing/2017/decorative" val="1"/>
              </a:ext>
            </a:extLst>
          </p:cNvPr>
          <p:cNvSpPr>
            <a:spLocks noGrp="1"/>
          </p:cNvSpPr>
          <p:nvPr>
            <p:ph type="body" orient="vert"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2877918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E1E504D-AA4C-D98F-4645-26F7542B79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032407-E768-0A4F-3B0F-E9974CF31CE9}"/>
              </a:ext>
            </a:extLst>
          </p:cNvPr>
          <p:cNvSpPr>
            <a:spLocks noGrp="1"/>
          </p:cNvSpPr>
          <p:nvPr>
            <p:ph type="title"/>
          </p:nvPr>
        </p:nvSpPr>
        <p:spPr>
          <a:xfrm>
            <a:off x="838200" y="34925"/>
            <a:ext cx="10515600" cy="1325563"/>
          </a:xfrm>
        </p:spPr>
        <p:txBody>
          <a:bodyPr/>
          <a:lstStyle/>
          <a:p>
            <a:r>
              <a:rPr lang="en-US" b="1" dirty="0">
                <a:solidFill>
                  <a:schemeClr val="accent1"/>
                </a:solidFill>
                <a:latin typeface="Oswald" pitchFamily="2" charset="77"/>
              </a:rPr>
              <a:t>U.S. Soybean Supply and Demand</a:t>
            </a:r>
          </a:p>
        </p:txBody>
      </p:sp>
      <p:graphicFrame>
        <p:nvGraphicFramePr>
          <p:cNvPr id="6" name="Chart 5" descr="Stacked bar graph showing supply and demand of soybean bushels and the number of bushels used for SFR, Exports, and crush.">
            <a:extLst>
              <a:ext uri="{FF2B5EF4-FFF2-40B4-BE49-F238E27FC236}">
                <a16:creationId xmlns:a16="http://schemas.microsoft.com/office/drawing/2014/main" id="{82E38A75-6973-659F-8F7C-1D7C66C54B8A}"/>
              </a:ext>
            </a:extLst>
          </p:cNvPr>
          <p:cNvGraphicFramePr>
            <a:graphicFrameLocks/>
          </p:cNvGraphicFramePr>
          <p:nvPr>
            <p:extLst>
              <p:ext uri="{D42A27DB-BD31-4B8C-83A1-F6EECF244321}">
                <p14:modId xmlns:p14="http://schemas.microsoft.com/office/powerpoint/2010/main" val="219962811"/>
              </p:ext>
            </p:extLst>
          </p:nvPr>
        </p:nvGraphicFramePr>
        <p:xfrm>
          <a:off x="228600" y="965199"/>
          <a:ext cx="11760200" cy="4529653"/>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descr="Portrait of Amanda R Smith">
            <a:extLst>
              <a:ext uri="{FF2B5EF4-FFF2-40B4-BE49-F238E27FC236}">
                <a16:creationId xmlns:a16="http://schemas.microsoft.com/office/drawing/2014/main" id="{8DF7F445-147F-FF56-3786-18F47763347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5705" y="5585052"/>
            <a:ext cx="838527" cy="1111002"/>
          </a:xfrm>
          <a:prstGeom prst="rect">
            <a:avLst/>
          </a:prstGeom>
        </p:spPr>
      </p:pic>
      <p:sp>
        <p:nvSpPr>
          <p:cNvPr id="2" name="TextBox 1">
            <a:extLst>
              <a:ext uri="{FF2B5EF4-FFF2-40B4-BE49-F238E27FC236}">
                <a16:creationId xmlns:a16="http://schemas.microsoft.com/office/drawing/2014/main" id="{D0B37551-1D95-32D5-6214-D2A4F5D3F4AA}"/>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Amanda R. Smith</a:t>
            </a:r>
          </a:p>
        </p:txBody>
      </p:sp>
      <p:sp>
        <p:nvSpPr>
          <p:cNvPr id="4" name="矩形 2">
            <a:extLst>
              <a:ext uri="{FF2B5EF4-FFF2-40B4-BE49-F238E27FC236}">
                <a16:creationId xmlns:a16="http://schemas.microsoft.com/office/drawing/2014/main" id="{2E3D9623-9CF3-10DA-48E6-E83252F7B03F}"/>
              </a:ext>
            </a:extLst>
          </p:cNvPr>
          <p:cNvSpPr/>
          <p:nvPr/>
        </p:nvSpPr>
        <p:spPr>
          <a:xfrm>
            <a:off x="3853624" y="5804897"/>
            <a:ext cx="3824351" cy="369332"/>
          </a:xfrm>
          <a:prstGeom prst="rect">
            <a:avLst/>
          </a:prstGeom>
        </p:spPr>
        <p:txBody>
          <a:bodyPr wrap="square">
            <a:spAutoFit/>
          </a:bodyPr>
          <a:lstStyle/>
          <a:p>
            <a:pPr algn="ctr" defTabSz="914400">
              <a:defRPr/>
            </a:pPr>
            <a:r>
              <a:rPr lang="en-US" altLang="zh-CN" b="1" dirty="0">
                <a:solidFill>
                  <a:schemeClr val="bg1"/>
                </a:solidFill>
                <a:latin typeface="Garamond (Body)"/>
              </a:rPr>
              <a:t>Source: Data from USDA, NASS</a:t>
            </a:r>
            <a:endParaRPr lang="zh-CN" altLang="en-US" b="1" dirty="0">
              <a:solidFill>
                <a:schemeClr val="bg1"/>
              </a:solidFill>
              <a:latin typeface="Garamond (Body)"/>
            </a:endParaRPr>
          </a:p>
        </p:txBody>
      </p:sp>
      <p:sp>
        <p:nvSpPr>
          <p:cNvPr id="9" name="矩形 2">
            <a:extLst>
              <a:ext uri="{FF2B5EF4-FFF2-40B4-BE49-F238E27FC236}">
                <a16:creationId xmlns:a16="http://schemas.microsoft.com/office/drawing/2014/main" id="{D6093373-1F73-4D7B-4DD2-3A42EAD7FB8A}"/>
              </a:ext>
            </a:extLst>
          </p:cNvPr>
          <p:cNvSpPr/>
          <p:nvPr/>
        </p:nvSpPr>
        <p:spPr>
          <a:xfrm>
            <a:off x="4501717" y="6378880"/>
            <a:ext cx="2329172" cy="317174"/>
          </a:xfrm>
          <a:prstGeom prst="rect">
            <a:avLst/>
          </a:prstGeom>
        </p:spPr>
        <p:txBody>
          <a:bodyPr wrap="square">
            <a:spAutoFit/>
          </a:bodyPr>
          <a:lstStyle/>
          <a:p>
            <a:pPr defTabSz="914400">
              <a:defRPr/>
            </a:pPr>
            <a:r>
              <a:rPr lang="en-US" altLang="zh-CN" sz="1400" dirty="0">
                <a:solidFill>
                  <a:schemeClr val="bg1"/>
                </a:solidFill>
                <a:latin typeface="Garamond (Body)"/>
              </a:rPr>
              <a:t>Source: Data from USDA FAS</a:t>
            </a:r>
            <a:endParaRPr lang="zh-CN" altLang="en-US" sz="1400" dirty="0">
              <a:solidFill>
                <a:schemeClr val="bg1"/>
              </a:solidFill>
              <a:latin typeface="Garamond (Body)"/>
            </a:endParaRPr>
          </a:p>
        </p:txBody>
      </p:sp>
      <p:sp>
        <p:nvSpPr>
          <p:cNvPr id="3" name="Content Placeholder 2">
            <a:extLst>
              <a:ext uri="{FF2B5EF4-FFF2-40B4-BE49-F238E27FC236}">
                <a16:creationId xmlns:a16="http://schemas.microsoft.com/office/drawing/2014/main" id="{BA004A5F-7C37-2209-5BE9-94CC4563C5E9}"/>
              </a:ext>
              <a:ext uri="{C183D7F6-B498-43B3-948B-1728B52AA6E4}">
                <adec:decorative xmlns:adec="http://schemas.microsoft.com/office/drawing/2017/decorative" val="1"/>
              </a:ext>
            </a:extLst>
          </p:cNvPr>
          <p:cNvSpPr>
            <a:spLocks noGrp="1"/>
          </p:cNvSpPr>
          <p:nvPr>
            <p:ph type="body" orient="vert"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761218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D524DCD-D3CB-205E-B20B-9C19785584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A19DE6-9B5B-1595-265D-42C6FDE8230F}"/>
              </a:ext>
            </a:extLst>
          </p:cNvPr>
          <p:cNvSpPr>
            <a:spLocks noGrp="1"/>
          </p:cNvSpPr>
          <p:nvPr>
            <p:ph type="title"/>
          </p:nvPr>
        </p:nvSpPr>
        <p:spPr>
          <a:xfrm>
            <a:off x="335795" y="101158"/>
            <a:ext cx="11489411" cy="1325563"/>
          </a:xfrm>
        </p:spPr>
        <p:txBody>
          <a:bodyPr/>
          <a:lstStyle/>
          <a:p>
            <a:pPr algn="ctr"/>
            <a:r>
              <a:rPr lang="en-US" b="1" dirty="0">
                <a:solidFill>
                  <a:schemeClr val="accent1"/>
                </a:solidFill>
                <a:latin typeface="Oswald" pitchFamily="2" charset="77"/>
              </a:rPr>
              <a:t>Georgia Planted Acres of Corn, Soybeans, Wheat </a:t>
            </a:r>
            <a:r>
              <a:rPr lang="en-US" sz="3200" b="1" dirty="0">
                <a:solidFill>
                  <a:schemeClr val="accent1"/>
                </a:solidFill>
                <a:latin typeface="Oswald" pitchFamily="2" charset="77"/>
              </a:rPr>
              <a:t>2016-2025</a:t>
            </a:r>
            <a:endParaRPr lang="en-US" b="1" dirty="0">
              <a:solidFill>
                <a:schemeClr val="accent1"/>
              </a:solidFill>
              <a:latin typeface="Oswald" pitchFamily="2" charset="77"/>
            </a:endParaRPr>
          </a:p>
        </p:txBody>
      </p:sp>
      <p:graphicFrame>
        <p:nvGraphicFramePr>
          <p:cNvPr id="4" name="Chart 3" descr="Multi-Line graph showing the number of acres Georgia planted of corn, soybeans, and wheat. Corn continues to increase rapidly while wheat has yet to return to 2023 levels. Soybeans have also decreased slightly sine 2024.">
            <a:extLst>
              <a:ext uri="{FF2B5EF4-FFF2-40B4-BE49-F238E27FC236}">
                <a16:creationId xmlns:a16="http://schemas.microsoft.com/office/drawing/2014/main" id="{B0E7261C-27CE-0584-B47F-60B9294824B7}"/>
              </a:ext>
            </a:extLst>
          </p:cNvPr>
          <p:cNvGraphicFramePr>
            <a:graphicFrameLocks/>
          </p:cNvGraphicFramePr>
          <p:nvPr>
            <p:extLst>
              <p:ext uri="{D42A27DB-BD31-4B8C-83A1-F6EECF244321}">
                <p14:modId xmlns:p14="http://schemas.microsoft.com/office/powerpoint/2010/main" val="2314731547"/>
              </p:ext>
            </p:extLst>
          </p:nvPr>
        </p:nvGraphicFramePr>
        <p:xfrm>
          <a:off x="622300" y="1297512"/>
          <a:ext cx="11010900" cy="4569888"/>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descr="Portrait of Amanda R Smith">
            <a:extLst>
              <a:ext uri="{FF2B5EF4-FFF2-40B4-BE49-F238E27FC236}">
                <a16:creationId xmlns:a16="http://schemas.microsoft.com/office/drawing/2014/main" id="{87E65136-700C-8FD3-1267-49DAB74CCFA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5705" y="5585052"/>
            <a:ext cx="838527" cy="1111002"/>
          </a:xfrm>
          <a:prstGeom prst="rect">
            <a:avLst/>
          </a:prstGeom>
        </p:spPr>
      </p:pic>
      <p:sp>
        <p:nvSpPr>
          <p:cNvPr id="3" name="TextBox 2">
            <a:extLst>
              <a:ext uri="{FF2B5EF4-FFF2-40B4-BE49-F238E27FC236}">
                <a16:creationId xmlns:a16="http://schemas.microsoft.com/office/drawing/2014/main" id="{DB55CF26-EC66-0597-34E4-3487BFD9C9DA}"/>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Amanda R. Smith</a:t>
            </a:r>
          </a:p>
        </p:txBody>
      </p:sp>
      <p:sp>
        <p:nvSpPr>
          <p:cNvPr id="6" name="矩形 2">
            <a:extLst>
              <a:ext uri="{FF2B5EF4-FFF2-40B4-BE49-F238E27FC236}">
                <a16:creationId xmlns:a16="http://schemas.microsoft.com/office/drawing/2014/main" id="{DCD02252-C872-13F3-A229-ABAEA42A163E}"/>
              </a:ext>
            </a:extLst>
          </p:cNvPr>
          <p:cNvSpPr/>
          <p:nvPr/>
        </p:nvSpPr>
        <p:spPr>
          <a:xfrm>
            <a:off x="4044089" y="6019447"/>
            <a:ext cx="3824351" cy="369332"/>
          </a:xfrm>
          <a:prstGeom prst="rect">
            <a:avLst/>
          </a:prstGeom>
        </p:spPr>
        <p:txBody>
          <a:bodyPr wrap="square">
            <a:spAutoFit/>
          </a:bodyPr>
          <a:lstStyle/>
          <a:p>
            <a:pPr algn="ctr" defTabSz="914400">
              <a:defRPr/>
            </a:pPr>
            <a:r>
              <a:rPr lang="en-US" altLang="zh-CN" b="1" dirty="0">
                <a:solidFill>
                  <a:schemeClr val="bg1"/>
                </a:solidFill>
                <a:latin typeface="Garamond (Body)"/>
              </a:rPr>
              <a:t>Source: Data from USDA, NASS</a:t>
            </a:r>
            <a:endParaRPr lang="zh-CN" altLang="en-US" b="1" dirty="0">
              <a:solidFill>
                <a:schemeClr val="bg1"/>
              </a:solidFill>
              <a:latin typeface="Garamond (Body)"/>
            </a:endParaRPr>
          </a:p>
        </p:txBody>
      </p:sp>
    </p:spTree>
    <p:extLst>
      <p:ext uri="{BB962C8B-B14F-4D97-AF65-F5344CB8AC3E}">
        <p14:creationId xmlns:p14="http://schemas.microsoft.com/office/powerpoint/2010/main" val="1937789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63C3-6BDE-A8CB-9057-747E3F256F1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Georgia Ag Forecast first section</a:t>
            </a:r>
          </a:p>
        </p:txBody>
      </p:sp>
    </p:spTree>
    <p:extLst>
      <p:ext uri="{BB962C8B-B14F-4D97-AF65-F5344CB8AC3E}">
        <p14:creationId xmlns:p14="http://schemas.microsoft.com/office/powerpoint/2010/main" val="2946566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7166624C-5973-ED14-7E58-7104A87ABA53}"/>
              </a:ext>
            </a:extLst>
          </p:cNvPr>
          <p:cNvSpPr>
            <a:spLocks noGrp="1"/>
          </p:cNvSpPr>
          <p:nvPr>
            <p:ph type="title"/>
          </p:nvPr>
        </p:nvSpPr>
        <p:spPr>
          <a:xfrm>
            <a:off x="838200" y="69578"/>
            <a:ext cx="10515600" cy="1325563"/>
          </a:xfrm>
        </p:spPr>
        <p:txBody>
          <a:bodyPr/>
          <a:lstStyle/>
          <a:p>
            <a:pPr algn="ctr"/>
            <a:r>
              <a:rPr lang="en-US" b="1" dirty="0">
                <a:solidFill>
                  <a:schemeClr val="accent1"/>
                </a:solidFill>
                <a:latin typeface="Oswald" pitchFamily="2" charset="77"/>
              </a:rPr>
              <a:t>Med &amp; </a:t>
            </a:r>
            <a:r>
              <a:rPr lang="en-US" b="1" dirty="0" err="1">
                <a:solidFill>
                  <a:schemeClr val="accent1"/>
                </a:solidFill>
                <a:latin typeface="Oswald" pitchFamily="2" charset="77"/>
              </a:rPr>
              <a:t>Lrg</a:t>
            </a:r>
            <a:r>
              <a:rPr lang="en-US" b="1" dirty="0">
                <a:solidFill>
                  <a:schemeClr val="accent1"/>
                </a:solidFill>
                <a:latin typeface="Oswald" pitchFamily="2" charset="77"/>
              </a:rPr>
              <a:t> #1 &amp; 2 Steer Calf Prices</a:t>
            </a:r>
            <a:br>
              <a:rPr lang="en-US" b="1" dirty="0">
                <a:solidFill>
                  <a:schemeClr val="accent1"/>
                </a:solidFill>
                <a:latin typeface="Oswald" pitchFamily="2" charset="77"/>
              </a:rPr>
            </a:br>
            <a:r>
              <a:rPr lang="en-US" sz="1600" b="1" dirty="0">
                <a:solidFill>
                  <a:schemeClr val="accent1"/>
                </a:solidFill>
                <a:latin typeface="Oswald" pitchFamily="2" charset="77"/>
              </a:rPr>
              <a:t>500-600 Pounds, Georgia Weekly</a:t>
            </a:r>
            <a:endParaRPr lang="en-US" b="1" dirty="0">
              <a:solidFill>
                <a:schemeClr val="accent1"/>
              </a:solidFill>
              <a:latin typeface="Oswald" pitchFamily="2" charset="77"/>
            </a:endParaRPr>
          </a:p>
        </p:txBody>
      </p:sp>
      <p:graphicFrame>
        <p:nvGraphicFramePr>
          <p:cNvPr id="5" name="Content Placeholder 3" descr="Multi-Line graph showing medium/large steer calf prices throughout 2025 compared to 2024 prices. In October 2025, steer calf prices saw a sudden decrease before quickly rebounding and continuing to rise.">
            <a:extLst>
              <a:ext uri="{FF2B5EF4-FFF2-40B4-BE49-F238E27FC236}">
                <a16:creationId xmlns:a16="http://schemas.microsoft.com/office/drawing/2014/main" id="{36E568D9-2E61-EE23-BA1F-E184C84C0E7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439870498"/>
              </p:ext>
            </p:extLst>
          </p:nvPr>
        </p:nvGraphicFramePr>
        <p:xfrm>
          <a:off x="155448" y="101024"/>
          <a:ext cx="11887200" cy="5505195"/>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descr="Portrait of William Secor">
            <a:extLst>
              <a:ext uri="{FF2B5EF4-FFF2-40B4-BE49-F238E27FC236}">
                <a16:creationId xmlns:a16="http://schemas.microsoft.com/office/drawing/2014/main" id="{678B8A5E-B39B-1AD9-BFB1-9B4D45E496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898" y="5632024"/>
            <a:ext cx="860140" cy="10382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63A4B3-3F62-0E70-8403-AD2882A5BD99}"/>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Will Sector</a:t>
            </a:r>
          </a:p>
        </p:txBody>
      </p:sp>
      <p:sp>
        <p:nvSpPr>
          <p:cNvPr id="6" name="Text Box 7">
            <a:extLst>
              <a:ext uri="{FF2B5EF4-FFF2-40B4-BE49-F238E27FC236}">
                <a16:creationId xmlns:a16="http://schemas.microsoft.com/office/drawing/2014/main" id="{21537FB0-BF80-8BF2-FD01-C532E38E743B}"/>
              </a:ext>
            </a:extLst>
          </p:cNvPr>
          <p:cNvSpPr txBox="1">
            <a:spLocks noChangeArrowheads="1"/>
          </p:cNvSpPr>
          <p:nvPr/>
        </p:nvSpPr>
        <p:spPr bwMode="auto">
          <a:xfrm>
            <a:off x="3952896" y="6098132"/>
            <a:ext cx="4114800" cy="5847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rPr>
              <a:t>Data Source:  USDA-AMS, Compiled by LMIC</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aramond" panose="02020404030301010803" pitchFamily="18" charset="0"/>
              </a:rPr>
              <a:t>Livestock Marketing Information Center</a:t>
            </a:r>
          </a:p>
        </p:txBody>
      </p:sp>
      <p:sp>
        <p:nvSpPr>
          <p:cNvPr id="3" name="Content Placeholder 2">
            <a:extLst>
              <a:ext uri="{FF2B5EF4-FFF2-40B4-BE49-F238E27FC236}">
                <a16:creationId xmlns:a16="http://schemas.microsoft.com/office/drawing/2014/main" id="{3E5B6FF2-A96F-2AE2-D55B-9F3237AA13AC}"/>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210673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6020BB5-9CBC-2764-A634-D8A9A001A180}"/>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A17D5B7B-BE73-D1A0-8FE2-20C2074C079C}"/>
              </a:ext>
            </a:extLst>
          </p:cNvPr>
          <p:cNvSpPr>
            <a:spLocks noGrp="1"/>
          </p:cNvSpPr>
          <p:nvPr>
            <p:ph type="title"/>
          </p:nvPr>
        </p:nvSpPr>
        <p:spPr>
          <a:xfrm>
            <a:off x="652220" y="0"/>
            <a:ext cx="10515600" cy="1325563"/>
          </a:xfrm>
        </p:spPr>
        <p:txBody>
          <a:bodyPr/>
          <a:lstStyle/>
          <a:p>
            <a:pPr algn="ctr"/>
            <a:r>
              <a:rPr lang="en-US" b="1" dirty="0">
                <a:solidFill>
                  <a:schemeClr val="accent1"/>
                </a:solidFill>
                <a:latin typeface="Oswald" pitchFamily="2" charset="77"/>
              </a:rPr>
              <a:t>Milk Feed Price Ratio</a:t>
            </a:r>
            <a:br>
              <a:rPr lang="en-US" b="1" dirty="0">
                <a:solidFill>
                  <a:schemeClr val="accent1"/>
                </a:solidFill>
                <a:latin typeface="Oswald" pitchFamily="2" charset="77"/>
              </a:rPr>
            </a:br>
            <a:r>
              <a:rPr lang="en-US" sz="1600" b="1" dirty="0">
                <a:solidFill>
                  <a:schemeClr val="accent1"/>
                </a:solidFill>
                <a:latin typeface="Oswald" pitchFamily="2" charset="77"/>
              </a:rPr>
              <a:t>US Monthly Milk Price ($/CWT) to Commercial Prepared Feed ($/CWT)</a:t>
            </a:r>
            <a:endParaRPr lang="en-US" b="1" dirty="0">
              <a:solidFill>
                <a:schemeClr val="accent1"/>
              </a:solidFill>
              <a:latin typeface="Oswald" pitchFamily="2" charset="77"/>
            </a:endParaRPr>
          </a:p>
        </p:txBody>
      </p:sp>
      <p:graphicFrame>
        <p:nvGraphicFramePr>
          <p:cNvPr id="4" name="Content Placeholder 3" descr="Multi-Line graph showing 2025 Milk Feed Price Ratio compared to 2024 and the average of 2019-23 prices. The most recent data shows the index at 2.40 compared to 2.9 in 2024.">
            <a:extLst>
              <a:ext uri="{FF2B5EF4-FFF2-40B4-BE49-F238E27FC236}">
                <a16:creationId xmlns:a16="http://schemas.microsoft.com/office/drawing/2014/main" id="{E02CC551-A15E-39CD-5F1C-287228D5E9D1}"/>
              </a:ext>
            </a:extLst>
          </p:cNvPr>
          <p:cNvGraphicFramePr>
            <a:graphicFrameLocks/>
          </p:cNvGraphicFramePr>
          <p:nvPr>
            <p:extLst>
              <p:ext uri="{D42A27DB-BD31-4B8C-83A1-F6EECF244321}">
                <p14:modId xmlns:p14="http://schemas.microsoft.com/office/powerpoint/2010/main" val="1508360992"/>
              </p:ext>
            </p:extLst>
          </p:nvPr>
        </p:nvGraphicFramePr>
        <p:xfrm>
          <a:off x="152400" y="100583"/>
          <a:ext cx="11887200" cy="5571995"/>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descr="Portrait of William Secor">
            <a:extLst>
              <a:ext uri="{FF2B5EF4-FFF2-40B4-BE49-F238E27FC236}">
                <a16:creationId xmlns:a16="http://schemas.microsoft.com/office/drawing/2014/main" id="{B72DEAD7-801F-16BF-CD90-25442B09B3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898" y="5632024"/>
            <a:ext cx="860140" cy="1038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A146E10-184F-5173-A228-A0268895FF4B}"/>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Will Sector</a:t>
            </a:r>
          </a:p>
        </p:txBody>
      </p:sp>
      <p:sp>
        <p:nvSpPr>
          <p:cNvPr id="7" name="Text Box 7">
            <a:extLst>
              <a:ext uri="{FF2B5EF4-FFF2-40B4-BE49-F238E27FC236}">
                <a16:creationId xmlns:a16="http://schemas.microsoft.com/office/drawing/2014/main" id="{AACCE216-69FC-FC8E-8248-ED91236F81FA}"/>
              </a:ext>
            </a:extLst>
          </p:cNvPr>
          <p:cNvSpPr txBox="1">
            <a:spLocks noChangeArrowheads="1"/>
          </p:cNvSpPr>
          <p:nvPr/>
        </p:nvSpPr>
        <p:spPr bwMode="auto">
          <a:xfrm>
            <a:off x="3943263" y="6034334"/>
            <a:ext cx="4114800" cy="5847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rPr>
              <a:t>Data Source:  USDA-NASS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aramond" panose="02020404030301010803" pitchFamily="18" charset="0"/>
              </a:rPr>
              <a:t>Livestock Marketing Information Center</a:t>
            </a:r>
          </a:p>
        </p:txBody>
      </p:sp>
      <p:sp>
        <p:nvSpPr>
          <p:cNvPr id="3" name="Content Placeholder 2">
            <a:extLst>
              <a:ext uri="{FF2B5EF4-FFF2-40B4-BE49-F238E27FC236}">
                <a16:creationId xmlns:a16="http://schemas.microsoft.com/office/drawing/2014/main" id="{D95F075E-BD9C-A552-E2EB-47F7650E777B}"/>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2132009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CABA383-F04C-D24F-BBA3-3B06FBCBCCB0}"/>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93E720E1-C2AA-A6F9-2E13-B29AD9B65CCA}"/>
              </a:ext>
            </a:extLst>
          </p:cNvPr>
          <p:cNvSpPr>
            <a:spLocks noGrp="1"/>
          </p:cNvSpPr>
          <p:nvPr>
            <p:ph type="title"/>
          </p:nvPr>
        </p:nvSpPr>
        <p:spPr>
          <a:xfrm>
            <a:off x="838199" y="23421"/>
            <a:ext cx="10515600" cy="1325563"/>
          </a:xfrm>
        </p:spPr>
        <p:txBody>
          <a:bodyPr/>
          <a:lstStyle/>
          <a:p>
            <a:pPr algn="ctr"/>
            <a:r>
              <a:rPr lang="en-US" b="1" dirty="0">
                <a:solidFill>
                  <a:schemeClr val="accent1"/>
                </a:solidFill>
                <a:latin typeface="Oswald" pitchFamily="2" charset="77"/>
              </a:rPr>
              <a:t>Weekly Average Chicken Production</a:t>
            </a:r>
            <a:br>
              <a:rPr lang="en-US" b="1" dirty="0">
                <a:solidFill>
                  <a:schemeClr val="accent1"/>
                </a:solidFill>
                <a:latin typeface="Oswald" pitchFamily="2" charset="77"/>
              </a:rPr>
            </a:br>
            <a:r>
              <a:rPr lang="en-US" sz="1600" b="1" dirty="0">
                <a:solidFill>
                  <a:schemeClr val="accent1"/>
                </a:solidFill>
                <a:latin typeface="Oswald" pitchFamily="2" charset="77"/>
              </a:rPr>
              <a:t>Federally Inspected, Ready-to-Cook Weight, By Month</a:t>
            </a:r>
            <a:endParaRPr lang="en-US" b="1" dirty="0">
              <a:solidFill>
                <a:schemeClr val="accent1"/>
              </a:solidFill>
              <a:latin typeface="Oswald" pitchFamily="2" charset="77"/>
            </a:endParaRPr>
          </a:p>
        </p:txBody>
      </p:sp>
      <p:graphicFrame>
        <p:nvGraphicFramePr>
          <p:cNvPr id="5" name="Content Placeholder 3" descr="Multi-line graph showing Federally inspected, red-to-cook weight, by month for the years 2025 and 2024 by millions of pounds. Production peaked in September 2025, following the trends of previous years.">
            <a:extLst>
              <a:ext uri="{FF2B5EF4-FFF2-40B4-BE49-F238E27FC236}">
                <a16:creationId xmlns:a16="http://schemas.microsoft.com/office/drawing/2014/main" id="{51BD507F-FC5A-F322-D55A-4E7726863DCC}"/>
              </a:ext>
            </a:extLst>
          </p:cNvPr>
          <p:cNvGraphicFramePr>
            <a:graphicFrameLocks/>
          </p:cNvGraphicFramePr>
          <p:nvPr>
            <p:extLst>
              <p:ext uri="{D42A27DB-BD31-4B8C-83A1-F6EECF244321}">
                <p14:modId xmlns:p14="http://schemas.microsoft.com/office/powerpoint/2010/main" val="2448086897"/>
              </p:ext>
            </p:extLst>
          </p:nvPr>
        </p:nvGraphicFramePr>
        <p:xfrm>
          <a:off x="152400" y="100584"/>
          <a:ext cx="11887200" cy="5505636"/>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descr="Portrait of William Secor">
            <a:extLst>
              <a:ext uri="{FF2B5EF4-FFF2-40B4-BE49-F238E27FC236}">
                <a16:creationId xmlns:a16="http://schemas.microsoft.com/office/drawing/2014/main" id="{0E3AF005-DE3A-2052-8BC0-96F5F58ECA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898" y="5632024"/>
            <a:ext cx="860140" cy="1038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58DBFBD-5AAB-5254-A2C3-E2F2DB9C5655}"/>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Will Sector</a:t>
            </a:r>
          </a:p>
        </p:txBody>
      </p:sp>
      <p:sp>
        <p:nvSpPr>
          <p:cNvPr id="6" name="Text Box 7">
            <a:extLst>
              <a:ext uri="{FF2B5EF4-FFF2-40B4-BE49-F238E27FC236}">
                <a16:creationId xmlns:a16="http://schemas.microsoft.com/office/drawing/2014/main" id="{1421196F-5798-EF13-2E4C-49394D68CABA}"/>
              </a:ext>
            </a:extLst>
          </p:cNvPr>
          <p:cNvSpPr txBox="1">
            <a:spLocks noChangeArrowheads="1"/>
          </p:cNvSpPr>
          <p:nvPr/>
        </p:nvSpPr>
        <p:spPr bwMode="auto">
          <a:xfrm>
            <a:off x="4029074" y="5997392"/>
            <a:ext cx="4114800" cy="5847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aramond" panose="02020404030301010803" pitchFamily="18" charset="0"/>
              </a:rPr>
              <a:t>Data Source:  USDA-NASS</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Garamond" panose="02020404030301010803" pitchFamily="18" charset="0"/>
              </a:rPr>
              <a:t>Livestock Marketing Information Center</a:t>
            </a:r>
          </a:p>
        </p:txBody>
      </p:sp>
      <p:sp>
        <p:nvSpPr>
          <p:cNvPr id="3" name="Content Placeholder 2">
            <a:extLst>
              <a:ext uri="{FF2B5EF4-FFF2-40B4-BE49-F238E27FC236}">
                <a16:creationId xmlns:a16="http://schemas.microsoft.com/office/drawing/2014/main" id="{2670AB8C-2F35-FBA4-C73C-B9C24BCA57D1}"/>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050882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1A8544D-4C00-865F-4CE6-209C283D4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3F031-299B-9399-5897-2C2DFEDF391A}"/>
              </a:ext>
            </a:extLst>
          </p:cNvPr>
          <p:cNvSpPr>
            <a:spLocks noGrp="1"/>
          </p:cNvSpPr>
          <p:nvPr>
            <p:ph type="title"/>
          </p:nvPr>
        </p:nvSpPr>
        <p:spPr/>
        <p:txBody>
          <a:bodyPr/>
          <a:lstStyle/>
          <a:p>
            <a:r>
              <a:rPr lang="en-US" b="1" dirty="0">
                <a:solidFill>
                  <a:srgbClr val="004E60"/>
                </a:solidFill>
                <a:latin typeface="Oswald" panose="02000503000000000000" pitchFamily="2" charset="0"/>
              </a:rPr>
              <a:t>U.S. Vegetable Industry Overview, 1995-2025</a:t>
            </a:r>
          </a:p>
        </p:txBody>
      </p:sp>
      <p:pic>
        <p:nvPicPr>
          <p:cNvPr id="4" name="Content Placeholder 3" descr="Line graph showing percent change from 1995-97 for yield, production, and harvested acres from 1995 to 2025. Yield (blue line) shows a steady increase reaching around 30% by 2025, production (green line) fluctuates near zero percent change, and harvested acres (black dashed line) decline to about -20% by 2025, with data from 2023 onward marked as forecast.">
            <a:extLst>
              <a:ext uri="{FF2B5EF4-FFF2-40B4-BE49-F238E27FC236}">
                <a16:creationId xmlns:a16="http://schemas.microsoft.com/office/drawing/2014/main" id="{C85CD214-7C94-82DD-84C4-CA4C6DA059BD}"/>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714995" y="1457325"/>
            <a:ext cx="10780889" cy="3744133"/>
          </a:xfrm>
        </p:spPr>
      </p:pic>
      <p:pic>
        <p:nvPicPr>
          <p:cNvPr id="3" name="Picture 10" descr="Portrait of Esendugue Greg Fonsah">
            <a:extLst>
              <a:ext uri="{FF2B5EF4-FFF2-40B4-BE49-F238E27FC236}">
                <a16:creationId xmlns:a16="http://schemas.microsoft.com/office/drawing/2014/main" id="{18787172-5A7D-9C5E-3B5C-A09C100FB0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1150" y="5645628"/>
            <a:ext cx="778669" cy="1038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F82D96-87DB-4E11-FA41-E5A3DC669978}"/>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Greg </a:t>
            </a:r>
            <a:r>
              <a:rPr lang="en-US" dirty="0" err="1">
                <a:solidFill>
                  <a:schemeClr val="bg1"/>
                </a:solidFill>
              </a:rPr>
              <a:t>Fonsah</a:t>
            </a:r>
            <a:endParaRPr lang="en-US" dirty="0">
              <a:solidFill>
                <a:schemeClr val="bg1"/>
              </a:solidFill>
            </a:endParaRPr>
          </a:p>
        </p:txBody>
      </p:sp>
    </p:spTree>
    <p:extLst>
      <p:ext uri="{BB962C8B-B14F-4D97-AF65-F5344CB8AC3E}">
        <p14:creationId xmlns:p14="http://schemas.microsoft.com/office/powerpoint/2010/main" val="368087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55E6-E690-0164-1DE7-F9F666E3F47D}"/>
              </a:ext>
            </a:extLst>
          </p:cNvPr>
          <p:cNvSpPr>
            <a:spLocks noGrp="1"/>
          </p:cNvSpPr>
          <p:nvPr>
            <p:ph type="title"/>
          </p:nvPr>
        </p:nvSpPr>
        <p:spPr/>
        <p:txBody>
          <a:bodyPr>
            <a:normAutofit/>
          </a:bodyPr>
          <a:lstStyle/>
          <a:p>
            <a:pPr algn="ctr"/>
            <a:r>
              <a:rPr lang="en-US" sz="3200" b="1" dirty="0">
                <a:solidFill>
                  <a:srgbClr val="004E60"/>
                </a:solidFill>
                <a:latin typeface="Oswald" panose="02000503000000000000" pitchFamily="2" charset="0"/>
              </a:rPr>
              <a:t>Vegetable Growers’ Suffered Depressing FOB Prices In 2025. </a:t>
            </a:r>
          </a:p>
        </p:txBody>
      </p:sp>
      <p:pic>
        <p:nvPicPr>
          <p:cNvPr id="7" name="Content Placeholder 7" descr="Line chart titled &quot;Cucumbers&quot; displays data trends across months from January to November using three differently styled lines: a blue dashed line with circles, a black dashed line, and a red solid line with triangles. The chart highlights fluctuations in values, with the blue line peaking around March and September, the black line showing moderate variation, and the red line declining sharply after March before a slight rise in September.">
            <a:extLst>
              <a:ext uri="{FF2B5EF4-FFF2-40B4-BE49-F238E27FC236}">
                <a16:creationId xmlns:a16="http://schemas.microsoft.com/office/drawing/2014/main" id="{E6285F8F-7AFB-87CE-927C-BD6F35E57DFB}"/>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328436" y="1430158"/>
            <a:ext cx="5767564" cy="2517660"/>
          </a:xfrm>
        </p:spPr>
      </p:pic>
      <p:pic>
        <p:nvPicPr>
          <p:cNvPr id="8" name="Content Placeholder 9" descr="Line graph showing tomato data trends from January to November with three distinct lines: a solid blue line with circles, a dashed black line, and a solid red line with triangles. Blue line peaks sharply near 150 in November, black dashed line rises steadily after September, and red line remains relatively stable around 50 throughout the year.">
            <a:extLst>
              <a:ext uri="{FF2B5EF4-FFF2-40B4-BE49-F238E27FC236}">
                <a16:creationId xmlns:a16="http://schemas.microsoft.com/office/drawing/2014/main" id="{5D278694-4FDE-BA92-98F2-D1C8E44D17F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6321778" y="1445816"/>
            <a:ext cx="5688542" cy="2422208"/>
          </a:xfrm>
          <a:prstGeom prst="rect">
            <a:avLst/>
          </a:prstGeom>
        </p:spPr>
      </p:pic>
      <p:pic>
        <p:nvPicPr>
          <p:cNvPr id="11" name="Picture 15" descr="Legend for graphs : A blue line for 2025, red for 2025, and  black dashed line for 2023">
            <a:extLst>
              <a:ext uri="{FF2B5EF4-FFF2-40B4-BE49-F238E27FC236}">
                <a16:creationId xmlns:a16="http://schemas.microsoft.com/office/drawing/2014/main" id="{C0623F45-21D9-B523-D298-0EC81781AE0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11386" y="3823838"/>
            <a:ext cx="33051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6" descr="Line chart displays onion price trends from January to November with three distinct lines: solid red, dashed black, and dotted blue. Blue line peaks above 50 in March, black line rises sharply from March to May, and red line remains steady around 20-35, indicating varying price fluctuations over months.">
            <a:extLst>
              <a:ext uri="{FF2B5EF4-FFF2-40B4-BE49-F238E27FC236}">
                <a16:creationId xmlns:a16="http://schemas.microsoft.com/office/drawing/2014/main" id="{D48DAB77-6113-B09B-0C63-0946A67A15F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a:xfrm>
            <a:off x="838200" y="4280024"/>
            <a:ext cx="5518073" cy="2051240"/>
          </a:xfrm>
          <a:prstGeom prst="rect">
            <a:avLst/>
          </a:prstGeom>
        </p:spPr>
      </p:pic>
      <p:pic>
        <p:nvPicPr>
          <p:cNvPr id="13" name="Content Placeholder 8" descr="Line chart titled &quot;Sweet corn&quot; compares three data series across months from January to November, using blue circles with a dashed line, red triangles with a solid line, and black squares with a dashed line. The blue series peaks above 80 in February and rises again in November, the red series remains mostly stable around 30-40 with a sharp drop in October, and the black series fluctuates between 30 and 70 with a dip in May.">
            <a:extLst>
              <a:ext uri="{FF2B5EF4-FFF2-40B4-BE49-F238E27FC236}">
                <a16:creationId xmlns:a16="http://schemas.microsoft.com/office/drawing/2014/main" id="{206304CD-6505-1317-2F5A-0CD407B72E8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a:xfrm>
            <a:off x="6463974" y="4276293"/>
            <a:ext cx="5404150" cy="2060348"/>
          </a:xfrm>
          <a:prstGeom prst="rect">
            <a:avLst/>
          </a:prstGeom>
        </p:spPr>
      </p:pic>
      <p:pic>
        <p:nvPicPr>
          <p:cNvPr id="5" name="Picture 10" descr="Portrait of Esendugue Greg Fonsah">
            <a:extLst>
              <a:ext uri="{FF2B5EF4-FFF2-40B4-BE49-F238E27FC236}">
                <a16:creationId xmlns:a16="http://schemas.microsoft.com/office/drawing/2014/main" id="{106FA9DE-2A68-81B1-0FC1-6FFA6B22832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71150" y="5645628"/>
            <a:ext cx="778669" cy="1038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53E76C-1D64-CF54-A4B8-F6E74322E439}"/>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Greg </a:t>
            </a:r>
            <a:r>
              <a:rPr lang="en-US" dirty="0" err="1">
                <a:solidFill>
                  <a:schemeClr val="bg1"/>
                </a:solidFill>
              </a:rPr>
              <a:t>Fonsah</a:t>
            </a:r>
            <a:endParaRPr lang="en-US" dirty="0">
              <a:solidFill>
                <a:schemeClr val="bg1"/>
              </a:solidFill>
            </a:endParaRPr>
          </a:p>
        </p:txBody>
      </p:sp>
    </p:spTree>
    <p:extLst>
      <p:ext uri="{BB962C8B-B14F-4D97-AF65-F5344CB8AC3E}">
        <p14:creationId xmlns:p14="http://schemas.microsoft.com/office/powerpoint/2010/main" val="3119396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ACE1CC-6B64-4739-E264-ADE7A59AD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D10D5-83B4-7165-F529-EC85C2A7FF0A}"/>
              </a:ext>
            </a:extLst>
          </p:cNvPr>
          <p:cNvSpPr>
            <a:spLocks noGrp="1"/>
          </p:cNvSpPr>
          <p:nvPr>
            <p:ph type="title"/>
          </p:nvPr>
        </p:nvSpPr>
        <p:spPr>
          <a:xfrm>
            <a:off x="518160" y="365125"/>
            <a:ext cx="11338560" cy="1325563"/>
          </a:xfrm>
        </p:spPr>
        <p:txBody>
          <a:bodyPr>
            <a:normAutofit/>
          </a:bodyPr>
          <a:lstStyle/>
          <a:p>
            <a:pPr algn="ctr"/>
            <a:r>
              <a:rPr lang="en-US" sz="3600" b="1" dirty="0">
                <a:solidFill>
                  <a:srgbClr val="004E60"/>
                </a:solidFill>
                <a:latin typeface="Oswald" panose="02000503000000000000" pitchFamily="2" charset="0"/>
              </a:rPr>
              <a:t>Improved Fruits &amp; Tree Nuts Grower’s Price Index (GPI), 2020-2025</a:t>
            </a:r>
          </a:p>
        </p:txBody>
      </p:sp>
      <p:pic>
        <p:nvPicPr>
          <p:cNvPr id="6" name="Content Placeholder 5" descr="Line graph showing monthly data trends from January to December with years 2023, 2024, and 2025 represented by colored lines and 2020-22 average by a dashed line. Notable upward trends occur in mid-year months, with 2025 reaching the highest values, and key markers highlight years 2023, 2024, and 2025.">
            <a:extLst>
              <a:ext uri="{FF2B5EF4-FFF2-40B4-BE49-F238E27FC236}">
                <a16:creationId xmlns:a16="http://schemas.microsoft.com/office/drawing/2014/main" id="{8EC88330-EDC7-BC65-296C-E4732E1AFE58}"/>
              </a:ext>
            </a:extLst>
          </p:cNvPr>
          <p:cNvPicPr>
            <a:picLocks noGrp="1" noChangeAspect="1"/>
          </p:cNvPicPr>
          <p:nvPr>
            <p:ph idx="1"/>
          </p:nvPr>
        </p:nvPicPr>
        <p:blipFill>
          <a:blip r:embed="rId4"/>
          <a:stretch>
            <a:fillRect/>
          </a:stretch>
        </p:blipFill>
        <p:spPr bwMode="auto">
          <a:xfrm>
            <a:off x="293511" y="1690688"/>
            <a:ext cx="11563209" cy="375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descr="Portrait of Esendugue Greg Fonsah">
            <a:extLst>
              <a:ext uri="{FF2B5EF4-FFF2-40B4-BE49-F238E27FC236}">
                <a16:creationId xmlns:a16="http://schemas.microsoft.com/office/drawing/2014/main" id="{9F7D7F19-6DB9-D342-A9B0-FDEB77A12B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1150" y="5645628"/>
            <a:ext cx="778669" cy="1038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79AE5F-6E58-1EE4-E30F-54B3B4FEA411}"/>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Greg </a:t>
            </a:r>
            <a:r>
              <a:rPr lang="en-US" dirty="0" err="1">
                <a:solidFill>
                  <a:schemeClr val="bg1"/>
                </a:solidFill>
              </a:rPr>
              <a:t>Fonsah</a:t>
            </a:r>
            <a:endParaRPr lang="en-US" dirty="0">
              <a:solidFill>
                <a:schemeClr val="bg1"/>
              </a:solidFill>
            </a:endParaRPr>
          </a:p>
        </p:txBody>
      </p:sp>
    </p:spTree>
    <p:extLst>
      <p:ext uri="{BB962C8B-B14F-4D97-AF65-F5344CB8AC3E}">
        <p14:creationId xmlns:p14="http://schemas.microsoft.com/office/powerpoint/2010/main" val="1305324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A3988F7-3601-87CD-7FAF-8641789188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82E6E-6805-16BA-C3FF-84848F5CD620}"/>
              </a:ext>
            </a:extLst>
          </p:cNvPr>
          <p:cNvSpPr>
            <a:spLocks noGrp="1"/>
          </p:cNvSpPr>
          <p:nvPr>
            <p:ph type="title"/>
          </p:nvPr>
        </p:nvSpPr>
        <p:spPr>
          <a:xfrm>
            <a:off x="518160" y="365125"/>
            <a:ext cx="11338560" cy="1325563"/>
          </a:xfrm>
        </p:spPr>
        <p:txBody>
          <a:bodyPr>
            <a:normAutofit/>
          </a:bodyPr>
          <a:lstStyle/>
          <a:p>
            <a:pPr algn="ctr"/>
            <a:r>
              <a:rPr lang="en-US" sz="3600" b="1" dirty="0">
                <a:solidFill>
                  <a:srgbClr val="004E60"/>
                </a:solidFill>
                <a:latin typeface="Oswald" panose="02000503000000000000" pitchFamily="2" charset="0"/>
              </a:rPr>
              <a:t>Consumer Price Index (CPI) for Fresh and other fruits</a:t>
            </a:r>
            <a:br>
              <a:rPr lang="en-US" sz="3600" b="1" dirty="0">
                <a:solidFill>
                  <a:srgbClr val="004E60"/>
                </a:solidFill>
                <a:latin typeface="Oswald" panose="02000503000000000000" pitchFamily="2" charset="0"/>
              </a:rPr>
            </a:br>
            <a:r>
              <a:rPr lang="en-US" sz="3600" b="1" dirty="0">
                <a:solidFill>
                  <a:srgbClr val="004E60"/>
                </a:solidFill>
                <a:latin typeface="Oswald" panose="02000503000000000000" pitchFamily="2" charset="0"/>
              </a:rPr>
              <a:t> 2022-2025</a:t>
            </a:r>
          </a:p>
        </p:txBody>
      </p:sp>
      <p:pic>
        <p:nvPicPr>
          <p:cNvPr id="4" name="Content Placeholder 5" descr="Line graph showing Fresh fruit Consumer Price Index (CPI) trends from January to November with base 1982-84=100. Four colored lines (red, blue, green, black) represent different data sets, with red starting highest near 420 and declining overall, blue peaking above 420 in November, green rising steadily after July, and black fluctuating around 400 with a downward trend at year-end.">
            <a:extLst>
              <a:ext uri="{FF2B5EF4-FFF2-40B4-BE49-F238E27FC236}">
                <a16:creationId xmlns:a16="http://schemas.microsoft.com/office/drawing/2014/main" id="{73A21850-4217-CF8F-91C9-0D8982983F0B}"/>
              </a:ext>
            </a:extLst>
          </p:cNvPr>
          <p:cNvPicPr>
            <a:picLocks noGrp="1" noChangeAspect="1"/>
          </p:cNvPicPr>
          <p:nvPr>
            <p:ph idx="1"/>
          </p:nvPr>
        </p:nvPicPr>
        <p:blipFill>
          <a:blip r:embed="rId4"/>
          <a:stretch>
            <a:fillRect/>
          </a:stretch>
        </p:blipFill>
        <p:spPr bwMode="auto">
          <a:xfrm>
            <a:off x="253284" y="1625314"/>
            <a:ext cx="5741117" cy="36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6" descr="Line graph showing monthly Consumer Price Index (CPI) trends for other fresh fruit from January to November, with base December 1997 set at 100. Four colored lines (red, blue, green, black) represent different fruit categories, highlighting a notable decline in red line from January to July and a sharp rise in blue line from September to November.">
            <a:extLst>
              <a:ext uri="{FF2B5EF4-FFF2-40B4-BE49-F238E27FC236}">
                <a16:creationId xmlns:a16="http://schemas.microsoft.com/office/drawing/2014/main" id="{4942330A-4F30-2801-F4CB-585C4ACD43CA}"/>
              </a:ext>
            </a:extLst>
          </p:cNvPr>
          <p:cNvPicPr>
            <a:picLocks noChangeAspect="1"/>
          </p:cNvPicPr>
          <p:nvPr/>
        </p:nvPicPr>
        <p:blipFill>
          <a:blip r:embed="rId5"/>
          <a:stretch>
            <a:fillRect/>
          </a:stretch>
        </p:blipFill>
        <p:spPr bwMode="auto">
          <a:xfrm>
            <a:off x="6187440" y="1601482"/>
            <a:ext cx="5827712" cy="374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Line chart compares Consumer Price Index (CPI) trends from 2022 to 2025, with each year represented by distinct colored lines: black for 2022, teal for 2023, blue for 2024, and red for 2025. Chart highlights CPI fluctuations over time, sourced from USDA Economic Research Service and U.S. Department of Labor data.">
            <a:extLst>
              <a:ext uri="{FF2B5EF4-FFF2-40B4-BE49-F238E27FC236}">
                <a16:creationId xmlns:a16="http://schemas.microsoft.com/office/drawing/2014/main" id="{2F10BC02-C45E-AC46-8248-A995574819AE}"/>
              </a:ext>
            </a:extLst>
          </p:cNvPr>
          <p:cNvPicPr>
            <a:picLocks noChangeAspect="1"/>
          </p:cNvPicPr>
          <p:nvPr/>
        </p:nvPicPr>
        <p:blipFill>
          <a:blip r:embed="rId6"/>
          <a:stretch>
            <a:fillRect/>
          </a:stretch>
        </p:blipFill>
        <p:spPr>
          <a:xfrm>
            <a:off x="3567112" y="5791200"/>
            <a:ext cx="5449888" cy="943221"/>
          </a:xfrm>
          <a:prstGeom prst="rect">
            <a:avLst/>
          </a:prstGeom>
        </p:spPr>
      </p:pic>
      <p:pic>
        <p:nvPicPr>
          <p:cNvPr id="8" name="Picture 10" descr="Portrait of Esendugue Greg Fonsah">
            <a:extLst>
              <a:ext uri="{FF2B5EF4-FFF2-40B4-BE49-F238E27FC236}">
                <a16:creationId xmlns:a16="http://schemas.microsoft.com/office/drawing/2014/main" id="{34C0DF9A-8462-B846-4A60-3943900ABDD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1150" y="5645628"/>
            <a:ext cx="778669" cy="1038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5C28E28-EF88-85E6-B25B-5A8A191D83A4}"/>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Greg </a:t>
            </a:r>
            <a:r>
              <a:rPr lang="en-US" dirty="0" err="1">
                <a:solidFill>
                  <a:schemeClr val="bg1"/>
                </a:solidFill>
              </a:rPr>
              <a:t>Fonsah</a:t>
            </a:r>
            <a:endParaRPr lang="en-US" dirty="0">
              <a:solidFill>
                <a:schemeClr val="bg1"/>
              </a:solidFill>
            </a:endParaRPr>
          </a:p>
        </p:txBody>
      </p:sp>
    </p:spTree>
    <p:extLst>
      <p:ext uri="{BB962C8B-B14F-4D97-AF65-F5344CB8AC3E}">
        <p14:creationId xmlns:p14="http://schemas.microsoft.com/office/powerpoint/2010/main" val="4083331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9AF656B-39D4-1953-615A-13FB7EA8F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CB6B1-F449-6C52-DEBB-91A617610DB6}"/>
              </a:ext>
            </a:extLst>
          </p:cNvPr>
          <p:cNvSpPr>
            <a:spLocks noGrp="1"/>
          </p:cNvSpPr>
          <p:nvPr>
            <p:ph type="title"/>
          </p:nvPr>
        </p:nvSpPr>
        <p:spPr/>
        <p:txBody>
          <a:bodyPr/>
          <a:lstStyle/>
          <a:p>
            <a:r>
              <a:rPr lang="en-US" b="1" dirty="0">
                <a:solidFill>
                  <a:srgbClr val="004E60"/>
                </a:solidFill>
                <a:latin typeface="Oswald" panose="02000503000000000000" pitchFamily="2" charset="0"/>
              </a:rPr>
              <a:t>Green Industry</a:t>
            </a:r>
          </a:p>
        </p:txBody>
      </p:sp>
      <p:pic>
        <p:nvPicPr>
          <p:cNvPr id="7" name="Picture 6" descr="Line graph showing total value for container nursery from 2001 to 2024, illustrating fluctuations and overall growth trends. Key data points include a peak at $215M in 2008, a sharp decline to $71M in 2011, followed by steady recovery and a recent high of $231M in 2021.">
            <a:extLst>
              <a:ext uri="{FF2B5EF4-FFF2-40B4-BE49-F238E27FC236}">
                <a16:creationId xmlns:a16="http://schemas.microsoft.com/office/drawing/2014/main" id="{3B60F2D5-789D-5F3B-9E06-B8AE8971DF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713" y="1384109"/>
            <a:ext cx="5122287" cy="1179474"/>
          </a:xfrm>
          <a:prstGeom prst="rect">
            <a:avLst/>
          </a:prstGeom>
        </p:spPr>
      </p:pic>
      <p:pic>
        <p:nvPicPr>
          <p:cNvPr id="14" name="Picture 13" descr="Line graph showing total value for Greenhouse from 2001 to 2024, illustrating growth trends and fluctuations over time. Key data points highlight significant increases in 2014 ($517M), 2015 ($547M), 2016 ($583M), 2021 ($735M), and a peak in 2023 ($863M), with values labeled at each year along a single yellow line.">
            <a:extLst>
              <a:ext uri="{FF2B5EF4-FFF2-40B4-BE49-F238E27FC236}">
                <a16:creationId xmlns:a16="http://schemas.microsoft.com/office/drawing/2014/main" id="{B6F0A3DE-D55E-E049-B6DA-3C0C7568B0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5185" y="1384109"/>
            <a:ext cx="5366816" cy="1179576"/>
          </a:xfrm>
          <a:prstGeom prst="rect">
            <a:avLst/>
          </a:prstGeom>
        </p:spPr>
      </p:pic>
      <p:pic>
        <p:nvPicPr>
          <p:cNvPr id="10" name="Picture 9" descr="Line graph showing total value for field nursery from 2001 to 2024, with values labeled at each year. The graph highlights a steady increase starting around 2016, peaking at $249M in 2020, followed by a slight decline to $220M in 2024.">
            <a:extLst>
              <a:ext uri="{FF2B5EF4-FFF2-40B4-BE49-F238E27FC236}">
                <a16:creationId xmlns:a16="http://schemas.microsoft.com/office/drawing/2014/main" id="{6224F47A-5873-E694-BEA1-A97A67E833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713" y="2701426"/>
            <a:ext cx="5126059" cy="1179576"/>
          </a:xfrm>
          <a:prstGeom prst="rect">
            <a:avLst/>
          </a:prstGeom>
        </p:spPr>
      </p:pic>
      <p:pic>
        <p:nvPicPr>
          <p:cNvPr id="16" name="Picture 15" descr="Line graph showing total value for turfgrass from 2001 to 2024, with values labeled in millions of dollars. The graph highlights a peak at $168M in 2006, a significant drop to $57M in 2010, and a sharp rise to $285M projected for 2024, with data points connected by a blue line.">
            <a:extLst>
              <a:ext uri="{FF2B5EF4-FFF2-40B4-BE49-F238E27FC236}">
                <a16:creationId xmlns:a16="http://schemas.microsoft.com/office/drawing/2014/main" id="{4D110A0F-8634-51B0-E9B3-5D8B3F3E4C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15185" y="2709672"/>
            <a:ext cx="5258110" cy="1179576"/>
          </a:xfrm>
          <a:prstGeom prst="rect">
            <a:avLst/>
          </a:prstGeom>
        </p:spPr>
      </p:pic>
      <p:sp>
        <p:nvSpPr>
          <p:cNvPr id="3" name="Content Placeholder 2">
            <a:extLst>
              <a:ext uri="{FF2B5EF4-FFF2-40B4-BE49-F238E27FC236}">
                <a16:creationId xmlns:a16="http://schemas.microsoft.com/office/drawing/2014/main" id="{18E701CB-29FF-F35E-2FDC-9AEA1F8D63A7}"/>
              </a:ext>
            </a:extLst>
          </p:cNvPr>
          <p:cNvSpPr>
            <a:spLocks noGrp="1"/>
          </p:cNvSpPr>
          <p:nvPr>
            <p:ph idx="1"/>
          </p:nvPr>
        </p:nvSpPr>
        <p:spPr>
          <a:xfrm>
            <a:off x="921320" y="3429000"/>
            <a:ext cx="5493865" cy="2073854"/>
          </a:xfrm>
        </p:spPr>
        <p:txBody>
          <a:bodyPr vert="horz" lIns="91440" tIns="45720" rIns="91440" bIns="45720" rtlCol="0" anchor="t">
            <a:noAutofit/>
          </a:bodyPr>
          <a:lstStyle/>
          <a:p>
            <a:endParaRPr lang="en-US" sz="2400" dirty="0">
              <a:latin typeface="Oswald" panose="00000500000000000000" pitchFamily="2" charset="0"/>
            </a:endParaRPr>
          </a:p>
          <a:p>
            <a:r>
              <a:rPr lang="en-US" sz="2000" dirty="0">
                <a:latin typeface="Oswald" panose="00000500000000000000" pitchFamily="2" charset="0"/>
              </a:rPr>
              <a:t>Container: stagnate growth over last couple of years</a:t>
            </a:r>
          </a:p>
          <a:p>
            <a:r>
              <a:rPr lang="en-US" sz="2000" dirty="0">
                <a:latin typeface="Oswald" panose="00000500000000000000" pitchFamily="2" charset="0"/>
              </a:rPr>
              <a:t>Field: large growth but leveling off</a:t>
            </a:r>
          </a:p>
          <a:p>
            <a:r>
              <a:rPr lang="en-US" sz="2000" dirty="0">
                <a:latin typeface="Oswald" panose="00000500000000000000" pitchFamily="2" charset="0"/>
              </a:rPr>
              <a:t>Greenhouse: modest growth</a:t>
            </a:r>
          </a:p>
          <a:p>
            <a:r>
              <a:rPr lang="en-US" sz="2000" dirty="0">
                <a:latin typeface="Oswald" panose="00000500000000000000" pitchFamily="2" charset="0"/>
              </a:rPr>
              <a:t>Turfgrass: large growth</a:t>
            </a:r>
          </a:p>
          <a:p>
            <a:endParaRPr lang="en-US" sz="2400" dirty="0">
              <a:latin typeface="Oswald" panose="00000500000000000000" pitchFamily="2" charset="0"/>
            </a:endParaRPr>
          </a:p>
        </p:txBody>
      </p:sp>
      <p:sp>
        <p:nvSpPr>
          <p:cNvPr id="17" name="Content Placeholder 2">
            <a:extLst>
              <a:ext uri="{FF2B5EF4-FFF2-40B4-BE49-F238E27FC236}">
                <a16:creationId xmlns:a16="http://schemas.microsoft.com/office/drawing/2014/main" id="{B013F7DB-42F7-98F0-E745-8AFFBE831405}"/>
              </a:ext>
            </a:extLst>
          </p:cNvPr>
          <p:cNvSpPr txBox="1">
            <a:spLocks/>
          </p:cNvSpPr>
          <p:nvPr/>
        </p:nvSpPr>
        <p:spPr>
          <a:xfrm>
            <a:off x="6697906" y="3429000"/>
            <a:ext cx="8122920" cy="20738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latin typeface="Oswald" panose="00000500000000000000" pitchFamily="2" charset="0"/>
            </a:endParaRPr>
          </a:p>
          <a:p>
            <a:r>
              <a:rPr lang="en-US" sz="2000" dirty="0">
                <a:latin typeface="Oswald" panose="00000500000000000000" pitchFamily="2" charset="0"/>
              </a:rPr>
              <a:t>2026 Forecast:</a:t>
            </a:r>
          </a:p>
          <a:p>
            <a:pPr lvl="1"/>
            <a:r>
              <a:rPr lang="en-US" sz="1600" dirty="0">
                <a:latin typeface="Oswald" panose="00000500000000000000" pitchFamily="2" charset="0"/>
              </a:rPr>
              <a:t>Depends on the economy</a:t>
            </a:r>
          </a:p>
          <a:p>
            <a:pPr lvl="1"/>
            <a:r>
              <a:rPr lang="en-US" sz="1600" dirty="0">
                <a:latin typeface="Oswald" panose="00000500000000000000" pitchFamily="2" charset="0"/>
              </a:rPr>
              <a:t>Slower housing market </a:t>
            </a:r>
          </a:p>
          <a:p>
            <a:pPr lvl="1"/>
            <a:r>
              <a:rPr lang="en-US" sz="1600" dirty="0">
                <a:latin typeface="Oswald" panose="00000500000000000000" pitchFamily="2" charset="0"/>
              </a:rPr>
              <a:t>Predicted good weather (warmer winter, warm summer)</a:t>
            </a:r>
          </a:p>
          <a:p>
            <a:pPr lvl="1"/>
            <a:r>
              <a:rPr lang="en-US" sz="1600" dirty="0">
                <a:latin typeface="Oswald" panose="00000500000000000000" pitchFamily="2" charset="0"/>
              </a:rPr>
              <a:t>Expect stagnate growth</a:t>
            </a:r>
          </a:p>
          <a:p>
            <a:pPr lvl="1"/>
            <a:endParaRPr lang="en-US" sz="1600" dirty="0">
              <a:latin typeface="Oswald" panose="00000500000000000000" pitchFamily="2" charset="0"/>
            </a:endParaRPr>
          </a:p>
          <a:p>
            <a:endParaRPr lang="en-US" sz="2400" dirty="0">
              <a:latin typeface="Oswald" panose="00000500000000000000" pitchFamily="2" charset="0"/>
            </a:endParaRPr>
          </a:p>
        </p:txBody>
      </p:sp>
      <p:pic>
        <p:nvPicPr>
          <p:cNvPr id="18" name="Picture 6" descr="Portrait of Ben Campbell">
            <a:extLst>
              <a:ext uri="{FF2B5EF4-FFF2-40B4-BE49-F238E27FC236}">
                <a16:creationId xmlns:a16="http://schemas.microsoft.com/office/drawing/2014/main" id="{9B195840-E5FC-24CC-1FEA-6C2DDC1A3EE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0889" y="5645484"/>
            <a:ext cx="768930" cy="11533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EF77B7-4516-7305-9AC4-9B878BC8FBC3}"/>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Ben Campbell</a:t>
            </a:r>
          </a:p>
        </p:txBody>
      </p:sp>
    </p:spTree>
    <p:extLst>
      <p:ext uri="{BB962C8B-B14F-4D97-AF65-F5344CB8AC3E}">
        <p14:creationId xmlns:p14="http://schemas.microsoft.com/office/powerpoint/2010/main" val="2113709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55E6-E690-0164-1DE7-F9F666E3F47D}"/>
              </a:ext>
            </a:extLst>
          </p:cNvPr>
          <p:cNvSpPr>
            <a:spLocks noGrp="1"/>
          </p:cNvSpPr>
          <p:nvPr>
            <p:ph type="title"/>
          </p:nvPr>
        </p:nvSpPr>
        <p:spPr>
          <a:xfrm>
            <a:off x="349105" y="109945"/>
            <a:ext cx="10515600" cy="1325563"/>
          </a:xfrm>
        </p:spPr>
        <p:txBody>
          <a:bodyPr/>
          <a:lstStyle/>
          <a:p>
            <a:r>
              <a:rPr lang="en-US" b="1" dirty="0">
                <a:solidFill>
                  <a:srgbClr val="004E60"/>
                </a:solidFill>
                <a:latin typeface="Oswald" panose="02000503000000000000" pitchFamily="2" charset="0"/>
              </a:rPr>
              <a:t>Timber </a:t>
            </a:r>
          </a:p>
        </p:txBody>
      </p:sp>
      <p:sp>
        <p:nvSpPr>
          <p:cNvPr id="3" name="Content Placeholder 2">
            <a:extLst>
              <a:ext uri="{FF2B5EF4-FFF2-40B4-BE49-F238E27FC236}">
                <a16:creationId xmlns:a16="http://schemas.microsoft.com/office/drawing/2014/main" id="{3E5B6FF2-A96F-2AE2-D55B-9F3237AA13AC}"/>
              </a:ext>
            </a:extLst>
          </p:cNvPr>
          <p:cNvSpPr>
            <a:spLocks noGrp="1"/>
          </p:cNvSpPr>
          <p:nvPr>
            <p:ph idx="1"/>
          </p:nvPr>
        </p:nvSpPr>
        <p:spPr>
          <a:xfrm>
            <a:off x="349105" y="610190"/>
            <a:ext cx="5041350" cy="4923888"/>
          </a:xfrm>
        </p:spPr>
        <p:txBody>
          <a:bodyPr vert="horz" lIns="91440" tIns="45720" rIns="91440" bIns="45720" rtlCol="0" anchor="t">
            <a:noAutofit/>
          </a:bodyPr>
          <a:lstStyle/>
          <a:p>
            <a:endParaRPr lang="en-US" sz="2600" dirty="0">
              <a:latin typeface="Oswald" panose="00000500000000000000" pitchFamily="2" charset="0"/>
            </a:endParaRPr>
          </a:p>
          <a:p>
            <a:pPr>
              <a:spcBef>
                <a:spcPts val="1600"/>
              </a:spcBef>
            </a:pPr>
            <a:r>
              <a:rPr lang="en-US" sz="2600" dirty="0">
                <a:latin typeface="Oswald" panose="00000500000000000000" pitchFamily="2" charset="0"/>
              </a:rPr>
              <a:t>Pine sawtimber prices are expected to stabilize, but remain under pressure</a:t>
            </a:r>
          </a:p>
          <a:p>
            <a:pPr>
              <a:spcBef>
                <a:spcPts val="1600"/>
              </a:spcBef>
            </a:pPr>
            <a:r>
              <a:rPr lang="en-US" sz="2600" dirty="0">
                <a:latin typeface="Oswald" panose="00000500000000000000" pitchFamily="2" charset="0"/>
              </a:rPr>
              <a:t>High tariffs on Canadian softwood lumber imports help support demand for U.S. lumber and timber </a:t>
            </a:r>
          </a:p>
          <a:p>
            <a:pPr>
              <a:spcBef>
                <a:spcPts val="1600"/>
              </a:spcBef>
            </a:pPr>
            <a:r>
              <a:rPr lang="en-US" sz="2600" dirty="0">
                <a:latin typeface="Oswald" panose="00000500000000000000" pitchFamily="2" charset="0"/>
              </a:rPr>
              <a:t>Pine sawtimber prices expected to firm in Hurricane Helen-affected areas </a:t>
            </a:r>
          </a:p>
          <a:p>
            <a:pPr>
              <a:spcBef>
                <a:spcPts val="1600"/>
              </a:spcBef>
            </a:pPr>
            <a:r>
              <a:rPr lang="en-US" sz="2600" dirty="0">
                <a:latin typeface="Oswald" panose="00000500000000000000" pitchFamily="2" charset="0"/>
              </a:rPr>
              <a:t>Pulpwood prices in South Georgia continue to decline</a:t>
            </a:r>
          </a:p>
          <a:p>
            <a:endParaRPr lang="en-US" sz="2600" dirty="0">
              <a:latin typeface="Oswald" panose="00000500000000000000" pitchFamily="2" charset="0"/>
            </a:endParaRPr>
          </a:p>
        </p:txBody>
      </p:sp>
      <p:pic>
        <p:nvPicPr>
          <p:cNvPr id="4" name="Picture 3" descr="Bar chart comparing coal production in million tons for Georgia and South from 2014 to 2025, with Georgia represented in dark blue and South in light blue. South shows a gradual decline from about 55 million tons in 2014 to 45 million tons in 2025, while Georgia remains relatively stable around 9 million tons until a sharp drop in 2025.">
            <a:extLst>
              <a:ext uri="{FF2B5EF4-FFF2-40B4-BE49-F238E27FC236}">
                <a16:creationId xmlns:a16="http://schemas.microsoft.com/office/drawing/2014/main" id="{54C19A63-F35A-074E-087D-CCEA22682194}"/>
              </a:ext>
            </a:extLst>
          </p:cNvPr>
          <p:cNvPicPr>
            <a:picLocks noChangeAspect="1"/>
          </p:cNvPicPr>
          <p:nvPr/>
        </p:nvPicPr>
        <p:blipFill>
          <a:blip r:embed="rId4"/>
          <a:stretch>
            <a:fillRect/>
          </a:stretch>
        </p:blipFill>
        <p:spPr>
          <a:xfrm>
            <a:off x="5656520" y="254789"/>
            <a:ext cx="6358271" cy="4356396"/>
          </a:xfrm>
          <a:prstGeom prst="rect">
            <a:avLst/>
          </a:prstGeom>
        </p:spPr>
      </p:pic>
      <p:sp>
        <p:nvSpPr>
          <p:cNvPr id="6" name="TextBox 5">
            <a:extLst>
              <a:ext uri="{FF2B5EF4-FFF2-40B4-BE49-F238E27FC236}">
                <a16:creationId xmlns:a16="http://schemas.microsoft.com/office/drawing/2014/main" id="{183710C5-3D27-5EF4-C2D2-D80FE4914346}"/>
              </a:ext>
            </a:extLst>
          </p:cNvPr>
          <p:cNvSpPr txBox="1"/>
          <p:nvPr/>
        </p:nvSpPr>
        <p:spPr>
          <a:xfrm>
            <a:off x="5676265" y="4688127"/>
            <a:ext cx="65157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 normalizeH="0" baseline="0" noProof="0" dirty="0">
                <a:ln>
                  <a:noFill/>
                </a:ln>
                <a:solidFill>
                  <a:prstClr val="black"/>
                </a:solidFill>
                <a:effectLst/>
                <a:uLnTx/>
                <a:uFillTx/>
                <a:latin typeface="Oswald" panose="00000500000000000000" pitchFamily="2" charset="0"/>
                <a:ea typeface="DengXian" panose="02010600030101010101" pitchFamily="2" charset="-122"/>
                <a:cs typeface="+mn-cs"/>
              </a:rPr>
              <a:t>Wood-using pulping capacity in the U.S. South and Georgia, 2014-2025</a:t>
            </a:r>
            <a:endParaRPr kumimoji="0" lang="en-US" sz="2400" b="0" i="0" u="none" strike="noStrike" kern="1200" cap="none" spc="0" normalizeH="0" baseline="0" noProof="0" dirty="0">
              <a:ln>
                <a:noFill/>
              </a:ln>
              <a:solidFill>
                <a:prstClr val="black"/>
              </a:solidFill>
              <a:effectLst/>
              <a:uLnTx/>
              <a:uFillTx/>
              <a:latin typeface="Oswald" panose="00000500000000000000" pitchFamily="2" charset="0"/>
              <a:ea typeface="+mn-ea"/>
              <a:cs typeface="+mn-cs"/>
            </a:endParaRPr>
          </a:p>
        </p:txBody>
      </p:sp>
      <p:sp>
        <p:nvSpPr>
          <p:cNvPr id="8" name="TextBox 7">
            <a:extLst>
              <a:ext uri="{FF2B5EF4-FFF2-40B4-BE49-F238E27FC236}">
                <a16:creationId xmlns:a16="http://schemas.microsoft.com/office/drawing/2014/main" id="{4B63DD04-75D2-F960-917A-1580D48185AB}"/>
              </a:ext>
            </a:extLst>
          </p:cNvPr>
          <p:cNvSpPr txBox="1"/>
          <p:nvPr/>
        </p:nvSpPr>
        <p:spPr>
          <a:xfrm>
            <a:off x="4460009" y="6195816"/>
            <a:ext cx="3271982" cy="362279"/>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00" cap="none" spc="-10" normalizeH="0" baseline="0" noProof="0" dirty="0">
                <a:ln>
                  <a:noFill/>
                </a:ln>
                <a:solidFill>
                  <a:schemeClr val="bg1"/>
                </a:solidFill>
                <a:effectLst/>
                <a:uLnTx/>
                <a:uFillTx/>
                <a:latin typeface="Garamond" panose="02020404030301010803" pitchFamily="18" charset="0"/>
                <a:ea typeface="DengXian" panose="02010600030101010101" pitchFamily="2" charset="-122"/>
                <a:cs typeface="Times New Roman" panose="02020603050405020304" pitchFamily="18" charset="0"/>
              </a:rPr>
              <a:t>Chart Source: </a:t>
            </a:r>
            <a:r>
              <a:rPr kumimoji="0" lang="en-US" sz="1600" b="0" i="0" u="none" strike="noStrike" kern="100" cap="none" spc="-10" normalizeH="0" baseline="0" noProof="0" dirty="0" err="1">
                <a:ln>
                  <a:noFill/>
                </a:ln>
                <a:solidFill>
                  <a:schemeClr val="bg1"/>
                </a:solidFill>
                <a:effectLst/>
                <a:uLnTx/>
                <a:uFillTx/>
                <a:latin typeface="Garamond" panose="02020404030301010803" pitchFamily="18" charset="0"/>
                <a:ea typeface="DengXian" panose="02010600030101010101" pitchFamily="2" charset="-122"/>
                <a:cs typeface="Times New Roman" panose="02020603050405020304" pitchFamily="18" charset="0"/>
              </a:rPr>
              <a:t>Forisk</a:t>
            </a:r>
            <a:r>
              <a:rPr kumimoji="0" lang="en-US" sz="1600" b="0" i="0" u="none" strike="noStrike" kern="100" cap="none" spc="-10" normalizeH="0" baseline="0" noProof="0" dirty="0">
                <a:ln>
                  <a:noFill/>
                </a:ln>
                <a:solidFill>
                  <a:schemeClr val="bg1"/>
                </a:solidFill>
                <a:effectLst/>
                <a:uLnTx/>
                <a:uFillTx/>
                <a:latin typeface="Garamond" panose="02020404030301010803" pitchFamily="18" charset="0"/>
                <a:ea typeface="DengXian" panose="02010600030101010101" pitchFamily="2" charset="-122"/>
                <a:cs typeface="Times New Roman" panose="02020603050405020304" pitchFamily="18" charset="0"/>
              </a:rPr>
              <a:t> (2025).</a:t>
            </a:r>
            <a:endParaRPr kumimoji="0" lang="en-US" sz="1600" b="0" i="0" u="none" strike="noStrike" kern="100" cap="none" spc="0" normalizeH="0" baseline="0" noProof="0" dirty="0">
              <a:ln>
                <a:noFill/>
              </a:ln>
              <a:solidFill>
                <a:schemeClr val="bg1"/>
              </a:solidFill>
              <a:effectLst/>
              <a:uLnTx/>
              <a:uFillTx/>
              <a:latin typeface="Garamond" panose="02020404030301010803" pitchFamily="18" charset="0"/>
              <a:ea typeface="DengXian" panose="02010600030101010101" pitchFamily="2" charset="-122"/>
              <a:cs typeface="Times New Roman" panose="02020603050405020304" pitchFamily="18" charset="0"/>
            </a:endParaRPr>
          </a:p>
        </p:txBody>
      </p:sp>
      <p:pic>
        <p:nvPicPr>
          <p:cNvPr id="5" name="Picture 32" descr="Portrait of Yanshu Li">
            <a:extLst>
              <a:ext uri="{FF2B5EF4-FFF2-40B4-BE49-F238E27FC236}">
                <a16:creationId xmlns:a16="http://schemas.microsoft.com/office/drawing/2014/main" id="{B6C03512-E95F-C960-E8F9-FCB42D88AF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790" y="5794707"/>
            <a:ext cx="906206" cy="9062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79E49CA-C583-D608-0098-91CF93DD5E3C}"/>
              </a:ext>
            </a:extLst>
          </p:cNvPr>
          <p:cNvSpPr txBox="1"/>
          <p:nvPr/>
        </p:nvSpPr>
        <p:spPr>
          <a:xfrm>
            <a:off x="1086172" y="6326722"/>
            <a:ext cx="2352676" cy="369332"/>
          </a:xfrm>
          <a:prstGeom prst="rect">
            <a:avLst/>
          </a:prstGeom>
          <a:noFill/>
        </p:spPr>
        <p:txBody>
          <a:bodyPr wrap="square" rtlCol="0">
            <a:spAutoFit/>
          </a:bodyPr>
          <a:lstStyle/>
          <a:p>
            <a:r>
              <a:rPr lang="en-US" dirty="0" err="1">
                <a:solidFill>
                  <a:schemeClr val="bg1"/>
                </a:solidFill>
              </a:rPr>
              <a:t>Yanshu</a:t>
            </a:r>
            <a:r>
              <a:rPr lang="en-US" dirty="0">
                <a:solidFill>
                  <a:schemeClr val="bg1"/>
                </a:solidFill>
              </a:rPr>
              <a:t> Li</a:t>
            </a:r>
          </a:p>
        </p:txBody>
      </p:sp>
    </p:spTree>
    <p:extLst>
      <p:ext uri="{BB962C8B-B14F-4D97-AF65-F5344CB8AC3E}">
        <p14:creationId xmlns:p14="http://schemas.microsoft.com/office/powerpoint/2010/main" val="3090082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E94500-D665-C754-71CC-CD7DBF5146F2}"/>
              </a:ext>
            </a:extLst>
          </p:cNvPr>
          <p:cNvSpPr>
            <a:spLocks noGrp="1"/>
          </p:cNvSpPr>
          <p:nvPr>
            <p:ph type="title"/>
          </p:nvPr>
        </p:nvSpPr>
        <p:spPr>
          <a:xfrm>
            <a:off x="838200" y="365125"/>
            <a:ext cx="10289583" cy="1325563"/>
          </a:xfrm>
        </p:spPr>
        <p:txBody>
          <a:bodyPr>
            <a:noAutofit/>
          </a:bodyPr>
          <a:lstStyle/>
          <a:p>
            <a:r>
              <a:rPr lang="en-US" sz="3200" b="1" dirty="0">
                <a:solidFill>
                  <a:schemeClr val="accent1"/>
                </a:solidFill>
                <a:latin typeface="Oswald" pitchFamily="2" charset="77"/>
              </a:rPr>
              <a:t>Looking ahead, the forecast for hospitality and travel in 2026 remains optimistic for rural stakeholders, despite broader economic pressures.</a:t>
            </a:r>
          </a:p>
        </p:txBody>
      </p:sp>
      <p:sp>
        <p:nvSpPr>
          <p:cNvPr id="6" name="TextBox 5">
            <a:extLst>
              <a:ext uri="{FF2B5EF4-FFF2-40B4-BE49-F238E27FC236}">
                <a16:creationId xmlns:a16="http://schemas.microsoft.com/office/drawing/2014/main" id="{120AC27C-D37A-850C-8AF3-6FC696C4E833}"/>
              </a:ext>
            </a:extLst>
          </p:cNvPr>
          <p:cNvSpPr txBox="1"/>
          <p:nvPr/>
        </p:nvSpPr>
        <p:spPr>
          <a:xfrm>
            <a:off x="838200" y="2020502"/>
            <a:ext cx="10723536"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Rural Rebound: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In 2024, rural lodging demand experienced a rebound with 1.1% growth, reversing a decline from the previous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Event-Driven Growth: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Modest growth is expected overall in 2026, boosted by major events like the FIFA World Cup, but "rural stays" specifically are predicted to remain strong alongside this international influx.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Nature Preference: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This trend underscores a continued traveler preference for the less-crowded, nature-based destinations that characterize Georgia's agritourism and rural offerings.</a:t>
            </a:r>
          </a:p>
        </p:txBody>
      </p:sp>
      <p:pic>
        <p:nvPicPr>
          <p:cNvPr id="2" name="Picture 26" descr="Portrait of John Salazar">
            <a:extLst>
              <a:ext uri="{FF2B5EF4-FFF2-40B4-BE49-F238E27FC236}">
                <a16:creationId xmlns:a16="http://schemas.microsoft.com/office/drawing/2014/main" id="{ABBD5429-1E54-F83C-709B-FCCE253008C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999" y="5691744"/>
            <a:ext cx="794453" cy="11121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B363ED-447E-4585-89C2-29BEDBE3898E}"/>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John Salazar</a:t>
            </a:r>
          </a:p>
        </p:txBody>
      </p:sp>
      <p:sp>
        <p:nvSpPr>
          <p:cNvPr id="3" name="Content Placeholder 2">
            <a:extLst>
              <a:ext uri="{FF2B5EF4-FFF2-40B4-BE49-F238E27FC236}">
                <a16:creationId xmlns:a16="http://schemas.microsoft.com/office/drawing/2014/main" id="{3E5B6FF2-A96F-2AE2-D55B-9F3237AA13AC}"/>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a:latin typeface="Aptos"/>
            </a:endParaRPr>
          </a:p>
          <a:p>
            <a:endParaRPr lang="en-US">
              <a:latin typeface="Oswald" panose="02000503000000000000" pitchFamily="2" charset="0"/>
            </a:endParaRPr>
          </a:p>
        </p:txBody>
      </p:sp>
    </p:spTree>
    <p:extLst>
      <p:ext uri="{BB962C8B-B14F-4D97-AF65-F5344CB8AC3E}">
        <p14:creationId xmlns:p14="http://schemas.microsoft.com/office/powerpoint/2010/main" val="1945403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8987C3-8829-DB43-2C08-F054F64784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077F75-97BD-0D35-48FE-29B16B5E24BC}"/>
              </a:ext>
            </a:extLst>
          </p:cNvPr>
          <p:cNvSpPr>
            <a:spLocks noGrp="1"/>
          </p:cNvSpPr>
          <p:nvPr>
            <p:ph type="title"/>
          </p:nvPr>
        </p:nvSpPr>
        <p:spPr>
          <a:xfrm>
            <a:off x="838200" y="1046521"/>
            <a:ext cx="10515600" cy="1325563"/>
          </a:xfrm>
        </p:spPr>
        <p:txBody>
          <a:bodyPr>
            <a:noAutofit/>
          </a:bodyPr>
          <a:lstStyle/>
          <a:p>
            <a:pPr algn="ctr"/>
            <a:r>
              <a:rPr lang="en-US" sz="6600" dirty="0"/>
              <a:t>2026 Outlook for Georgia Agriculture</a:t>
            </a:r>
            <a:endParaRPr lang="en-US" sz="6600" b="1" dirty="0"/>
          </a:p>
        </p:txBody>
      </p:sp>
      <p:sp>
        <p:nvSpPr>
          <p:cNvPr id="2" name="Subtitle 1">
            <a:extLst>
              <a:ext uri="{FF2B5EF4-FFF2-40B4-BE49-F238E27FC236}">
                <a16:creationId xmlns:a16="http://schemas.microsoft.com/office/drawing/2014/main" id="{FE1B9CE2-E404-3336-A070-7E2E9F69A54F}"/>
              </a:ext>
            </a:extLst>
          </p:cNvPr>
          <p:cNvSpPr txBox="1">
            <a:spLocks/>
          </p:cNvSpPr>
          <p:nvPr/>
        </p:nvSpPr>
        <p:spPr>
          <a:xfrm>
            <a:off x="1708481" y="3058013"/>
            <a:ext cx="8775038" cy="1072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mj-lt"/>
              </a:rPr>
              <a:t>Ford Ramsey         Gopi Munisamy</a:t>
            </a:r>
          </a:p>
          <a:p>
            <a:pPr marL="0" indent="0" algn="ctr">
              <a:buNone/>
            </a:pPr>
            <a:r>
              <a:rPr lang="en-US" dirty="0">
                <a:latin typeface="+mj-lt"/>
              </a:rPr>
              <a:t>Department of Agricultural and Applied Economics</a:t>
            </a:r>
          </a:p>
        </p:txBody>
      </p:sp>
    </p:spTree>
    <p:extLst>
      <p:ext uri="{BB962C8B-B14F-4D97-AF65-F5344CB8AC3E}">
        <p14:creationId xmlns:p14="http://schemas.microsoft.com/office/powerpoint/2010/main" val="4005158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F106994-899F-D775-8639-C00F8A85B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021AF-B4E1-173F-BD43-C03EE0A8AB6A}"/>
              </a:ext>
            </a:extLst>
          </p:cNvPr>
          <p:cNvSpPr>
            <a:spLocks noGrp="1"/>
          </p:cNvSpPr>
          <p:nvPr>
            <p:ph type="title"/>
          </p:nvPr>
        </p:nvSpPr>
        <p:spPr/>
        <p:txBody>
          <a:bodyPr/>
          <a:lstStyle/>
          <a:p>
            <a:r>
              <a:rPr lang="en-US" b="1" dirty="0">
                <a:solidFill>
                  <a:srgbClr val="004E60"/>
                </a:solidFill>
                <a:latin typeface="Oswald"/>
              </a:rPr>
              <a:t>Georgia's Agritourism Outlook  </a:t>
            </a:r>
            <a:endParaRPr lang="en-US" b="1" dirty="0">
              <a:solidFill>
                <a:srgbClr val="004E60"/>
              </a:solidFill>
              <a:latin typeface="Oswald" panose="02000503000000000000" pitchFamily="2" charset="0"/>
            </a:endParaRPr>
          </a:p>
        </p:txBody>
      </p:sp>
      <p:sp>
        <p:nvSpPr>
          <p:cNvPr id="4" name="TextBox 3">
            <a:extLst>
              <a:ext uri="{FF2B5EF4-FFF2-40B4-BE49-F238E27FC236}">
                <a16:creationId xmlns:a16="http://schemas.microsoft.com/office/drawing/2014/main" id="{54364927-9A1D-1F9B-29AD-8C97EF38AEAB}"/>
              </a:ext>
            </a:extLst>
          </p:cNvPr>
          <p:cNvSpPr txBox="1"/>
          <p:nvPr/>
        </p:nvSpPr>
        <p:spPr>
          <a:xfrm>
            <a:off x="774326" y="1359090"/>
            <a:ext cx="10643347" cy="45448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800"/>
              </a:spcAft>
              <a:buFont typeface="Wingdings" panose="05000000000000000000" pitchFamily="2" charset="2"/>
              <a:buChar char="ü"/>
            </a:pPr>
            <a:r>
              <a:rPr lang="en-US" sz="2800" b="1" dirty="0"/>
              <a:t>Operators are optimistic </a:t>
            </a:r>
            <a:r>
              <a:rPr lang="en-US" sz="2800" dirty="0"/>
              <a:t>for the next five years </a:t>
            </a:r>
            <a:r>
              <a:rPr lang="en-US" dirty="0"/>
              <a:t>(Nal Survey, n = 1,400+)</a:t>
            </a:r>
            <a:r>
              <a:rPr lang="en-US" sz="2800" dirty="0"/>
              <a:t>:</a:t>
            </a:r>
          </a:p>
          <a:p>
            <a:pPr marL="800100" lvl="1" indent="-342900">
              <a:spcAft>
                <a:spcPts val="800"/>
              </a:spcAft>
              <a:buFont typeface="Courier New" panose="02070309020205020404" pitchFamily="49" charset="0"/>
              <a:buChar char="o"/>
            </a:pPr>
            <a:r>
              <a:rPr lang="en-US" sz="2400" dirty="0"/>
              <a:t>75% expecting increased </a:t>
            </a:r>
            <a:r>
              <a:rPr lang="en-US" sz="2400" b="1" dirty="0"/>
              <a:t>visitation</a:t>
            </a:r>
            <a:r>
              <a:rPr lang="en-US" sz="2400" dirty="0"/>
              <a:t> and </a:t>
            </a:r>
            <a:r>
              <a:rPr lang="en-US" sz="2400" b="1" dirty="0"/>
              <a:t>profitability</a:t>
            </a:r>
            <a:r>
              <a:rPr lang="en-US" sz="2400" dirty="0"/>
              <a:t>. </a:t>
            </a:r>
          </a:p>
          <a:p>
            <a:pPr marL="800100" lvl="1" indent="-342900">
              <a:spcAft>
                <a:spcPts val="800"/>
              </a:spcAft>
              <a:buFont typeface="Courier New" panose="02070309020205020404" pitchFamily="49" charset="0"/>
              <a:buChar char="o"/>
            </a:pPr>
            <a:r>
              <a:rPr lang="en-US" sz="2400" dirty="0"/>
              <a:t>However, access to financial capital, regulatory uncertainty, and inadequate infrastructure are the primary </a:t>
            </a:r>
            <a:r>
              <a:rPr lang="en-US" sz="2400" b="1" dirty="0"/>
              <a:t>barriers limiting growth</a:t>
            </a:r>
            <a:r>
              <a:rPr lang="en-US" sz="2400" dirty="0"/>
              <a:t>.</a:t>
            </a:r>
          </a:p>
          <a:p>
            <a:pPr marL="342900" indent="-342900">
              <a:spcAft>
                <a:spcPts val="800"/>
              </a:spcAft>
              <a:buFont typeface="Wingdings" panose="05000000000000000000" pitchFamily="2" charset="2"/>
              <a:buChar char="ü"/>
            </a:pPr>
            <a:r>
              <a:rPr lang="en-US" sz="2800" dirty="0"/>
              <a:t>Georgia visitors are planning to </a:t>
            </a:r>
            <a:r>
              <a:rPr lang="en-US" sz="2800" b="1" dirty="0"/>
              <a:t>revisit agritourism farms </a:t>
            </a:r>
            <a:r>
              <a:rPr lang="en-US" sz="2800" dirty="0"/>
              <a:t>and willing to pay </a:t>
            </a:r>
            <a:r>
              <a:rPr lang="en-US" sz="2800" b="1" dirty="0"/>
              <a:t>premiums for locally produced food</a:t>
            </a:r>
            <a:r>
              <a:rPr lang="en-US" sz="2800" dirty="0"/>
              <a:t>. </a:t>
            </a:r>
          </a:p>
          <a:p>
            <a:pPr marL="800100" lvl="1" indent="-342900">
              <a:spcAft>
                <a:spcPts val="800"/>
              </a:spcAft>
              <a:buFont typeface="Courier New" panose="02070309020205020404" pitchFamily="49" charset="0"/>
              <a:buChar char="o"/>
            </a:pPr>
            <a:r>
              <a:rPr lang="en-US" sz="2400" dirty="0"/>
              <a:t>Visitors prioritize </a:t>
            </a:r>
            <a:r>
              <a:rPr lang="en-US" sz="2400" b="1" dirty="0"/>
              <a:t>facility cleanliness</a:t>
            </a:r>
            <a:r>
              <a:rPr lang="en-US" sz="2400" dirty="0"/>
              <a:t>, </a:t>
            </a:r>
            <a:r>
              <a:rPr lang="en-US" sz="2400" b="1" dirty="0"/>
              <a:t>safety</a:t>
            </a:r>
            <a:r>
              <a:rPr lang="en-US" sz="2400" dirty="0"/>
              <a:t>, </a:t>
            </a:r>
            <a:r>
              <a:rPr lang="en-US" sz="2400" b="1" dirty="0"/>
              <a:t>restrooms</a:t>
            </a:r>
            <a:r>
              <a:rPr lang="en-US" sz="2400" dirty="0"/>
              <a:t>, and </a:t>
            </a:r>
            <a:r>
              <a:rPr lang="en-US" sz="2400" b="1" dirty="0"/>
              <a:t>knowledgeable and friendly staff </a:t>
            </a:r>
            <a:r>
              <a:rPr lang="en-US" sz="2400" dirty="0"/>
              <a:t>when deciding to participate in agritourism activities.  </a:t>
            </a:r>
            <a:r>
              <a:rPr lang="en-US" dirty="0"/>
              <a:t>(Nal survey 2024, n = 1,872)</a:t>
            </a:r>
            <a:endParaRPr lang="en-US" sz="2400" dirty="0"/>
          </a:p>
          <a:p>
            <a:pPr marL="285750" indent="-285750">
              <a:buFont typeface="Arial"/>
              <a:buChar char="•"/>
            </a:pPr>
            <a:endParaRPr lang="en-US" sz="2800" dirty="0"/>
          </a:p>
        </p:txBody>
      </p:sp>
      <p:pic>
        <p:nvPicPr>
          <p:cNvPr id="5" name="Picture 14" descr="Portrait of Angie Im">
            <a:extLst>
              <a:ext uri="{FF2B5EF4-FFF2-40B4-BE49-F238E27FC236}">
                <a16:creationId xmlns:a16="http://schemas.microsoft.com/office/drawing/2014/main" id="{FF433AEC-82DD-ACD8-0665-080F90574AF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790" y="5788445"/>
            <a:ext cx="932688" cy="9326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D60A03-E091-2FD7-2C13-D6A63166AC23}"/>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Angie </a:t>
            </a:r>
            <a:r>
              <a:rPr lang="en-US" dirty="0" err="1">
                <a:solidFill>
                  <a:schemeClr val="bg1"/>
                </a:solidFill>
              </a:rPr>
              <a:t>Im</a:t>
            </a:r>
            <a:endParaRPr lang="en-US" dirty="0">
              <a:solidFill>
                <a:schemeClr val="bg1"/>
              </a:solidFill>
            </a:endParaRPr>
          </a:p>
        </p:txBody>
      </p:sp>
      <p:pic>
        <p:nvPicPr>
          <p:cNvPr id="6" name="Picture 28" descr="Portrait of Vanessa P. Shonkwiler">
            <a:extLst>
              <a:ext uri="{FF2B5EF4-FFF2-40B4-BE49-F238E27FC236}">
                <a16:creationId xmlns:a16="http://schemas.microsoft.com/office/drawing/2014/main" id="{28DEDCEF-EC84-8E07-6B06-C6BF382D7CF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95786" y="5787877"/>
            <a:ext cx="762000" cy="9338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A1A1DE6-DFA4-99AA-E0AB-99AC1FF09CC8}"/>
              </a:ext>
            </a:extLst>
          </p:cNvPr>
          <p:cNvSpPr txBox="1"/>
          <p:nvPr/>
        </p:nvSpPr>
        <p:spPr>
          <a:xfrm>
            <a:off x="4184824" y="6326722"/>
            <a:ext cx="2352676" cy="369332"/>
          </a:xfrm>
          <a:prstGeom prst="rect">
            <a:avLst/>
          </a:prstGeom>
          <a:noFill/>
        </p:spPr>
        <p:txBody>
          <a:bodyPr wrap="square" rtlCol="0">
            <a:spAutoFit/>
          </a:bodyPr>
          <a:lstStyle/>
          <a:p>
            <a:r>
              <a:rPr lang="en-US" dirty="0">
                <a:solidFill>
                  <a:schemeClr val="bg1"/>
                </a:solidFill>
              </a:rPr>
              <a:t>Vanessa Shonkwiler</a:t>
            </a:r>
          </a:p>
        </p:txBody>
      </p:sp>
      <p:sp>
        <p:nvSpPr>
          <p:cNvPr id="3" name="Content Placeholder 2">
            <a:extLst>
              <a:ext uri="{FF2B5EF4-FFF2-40B4-BE49-F238E27FC236}">
                <a16:creationId xmlns:a16="http://schemas.microsoft.com/office/drawing/2014/main" id="{00207016-F2A2-D9A8-87E2-5CD07781A4BC}"/>
              </a:ext>
              <a:ext uri="{C183D7F6-B498-43B3-948B-1728B52AA6E4}">
                <adec:decorative xmlns:adec="http://schemas.microsoft.com/office/drawing/2017/decorative" val="1"/>
              </a:ext>
            </a:extLst>
          </p:cNvPr>
          <p:cNvSpPr>
            <a:spLocks noGrp="1"/>
          </p:cNvSpPr>
          <p:nvPr>
            <p:ph idx="1"/>
          </p:nvPr>
        </p:nvSpPr>
        <p:spPr>
          <a:xfrm>
            <a:off x="838200" y="1825625"/>
            <a:ext cx="10515600" cy="3376570"/>
          </a:xfrm>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4267210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A2890E8-37A4-5F1B-0462-F88F6F30B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7A0D95-5A27-9657-1FFD-137500C0D028}"/>
              </a:ext>
            </a:extLst>
          </p:cNvPr>
          <p:cNvSpPr>
            <a:spLocks noGrp="1"/>
          </p:cNvSpPr>
          <p:nvPr>
            <p:ph type="title"/>
          </p:nvPr>
        </p:nvSpPr>
        <p:spPr/>
        <p:txBody>
          <a:bodyPr/>
          <a:lstStyle/>
          <a:p>
            <a:r>
              <a:rPr lang="en-US" sz="4000" b="1" dirty="0">
                <a:solidFill>
                  <a:srgbClr val="004E60"/>
                </a:solidFill>
                <a:latin typeface="Oswald"/>
              </a:rPr>
              <a:t>Direct-to-Consumer Sales in Georgia</a:t>
            </a:r>
            <a:br>
              <a:rPr lang="en-US" b="1" dirty="0">
                <a:solidFill>
                  <a:srgbClr val="004E60"/>
                </a:solidFill>
                <a:latin typeface="Oswald"/>
              </a:rPr>
            </a:br>
            <a:r>
              <a:rPr lang="en-US" sz="3600" b="1" dirty="0">
                <a:solidFill>
                  <a:srgbClr val="004E60"/>
                </a:solidFill>
                <a:latin typeface="Oswald"/>
              </a:rPr>
              <a:t>2025 Insights and 2026 Outlook </a:t>
            </a:r>
            <a:endParaRPr lang="en-US" b="1" dirty="0">
              <a:solidFill>
                <a:srgbClr val="004E60"/>
              </a:solidFill>
              <a:latin typeface="Oswald" panose="02000503000000000000" pitchFamily="2" charset="0"/>
            </a:endParaRPr>
          </a:p>
        </p:txBody>
      </p:sp>
      <p:sp>
        <p:nvSpPr>
          <p:cNvPr id="11" name="TextBox 10">
            <a:extLst>
              <a:ext uri="{FF2B5EF4-FFF2-40B4-BE49-F238E27FC236}">
                <a16:creationId xmlns:a16="http://schemas.microsoft.com/office/drawing/2014/main" id="{852D4E2B-26D4-F90B-1FB1-FF546773651A}"/>
              </a:ext>
            </a:extLst>
          </p:cNvPr>
          <p:cNvSpPr txBox="1"/>
          <p:nvPr/>
        </p:nvSpPr>
        <p:spPr>
          <a:xfrm rot="791143">
            <a:off x="9136161" y="537046"/>
            <a:ext cx="2989944" cy="923330"/>
          </a:xfrm>
          <a:prstGeom prst="rect">
            <a:avLst/>
          </a:prstGeom>
          <a:noFill/>
        </p:spPr>
        <p:txBody>
          <a:bodyPr wrap="square" rtlCol="0">
            <a:spAutoFit/>
          </a:bodyPr>
          <a:lstStyle/>
          <a:p>
            <a:pPr algn="ctr"/>
            <a:r>
              <a:rPr lang="en-US" b="1" dirty="0">
                <a:solidFill>
                  <a:srgbClr val="BA0C2F"/>
                </a:solidFill>
              </a:rPr>
              <a:t>Many recommendations for growers available in the article!</a:t>
            </a:r>
          </a:p>
        </p:txBody>
      </p:sp>
      <p:sp>
        <p:nvSpPr>
          <p:cNvPr id="5" name="Content Placeholder 4">
            <a:extLst>
              <a:ext uri="{FF2B5EF4-FFF2-40B4-BE49-F238E27FC236}">
                <a16:creationId xmlns:a16="http://schemas.microsoft.com/office/drawing/2014/main" id="{EF98DED2-FBCF-BA02-B501-53567E096EDA}"/>
              </a:ext>
            </a:extLst>
          </p:cNvPr>
          <p:cNvSpPr>
            <a:spLocks noGrp="1"/>
          </p:cNvSpPr>
          <p:nvPr>
            <p:ph idx="1"/>
          </p:nvPr>
        </p:nvSpPr>
        <p:spPr>
          <a:xfrm>
            <a:off x="838199" y="1632296"/>
            <a:ext cx="10726271" cy="4351338"/>
          </a:xfrm>
        </p:spPr>
        <p:txBody>
          <a:bodyPr>
            <a:normAutofit/>
          </a:bodyPr>
          <a:lstStyle/>
          <a:p>
            <a:pPr marL="349250" indent="-349250">
              <a:spcBef>
                <a:spcPts val="0"/>
              </a:spcBef>
              <a:spcAft>
                <a:spcPts val="800"/>
              </a:spcAft>
              <a:buFont typeface="Wingdings" panose="05000000000000000000" pitchFamily="2" charset="2"/>
              <a:buChar char="ü"/>
            </a:pPr>
            <a:r>
              <a:rPr lang="en-US" sz="2400" dirty="0"/>
              <a:t>Marketing messages should emphasize </a:t>
            </a:r>
            <a:r>
              <a:rPr lang="en-US" sz="2400" b="1" dirty="0"/>
              <a:t>freshness</a:t>
            </a:r>
            <a:r>
              <a:rPr lang="en-US" sz="2400" dirty="0"/>
              <a:t>, </a:t>
            </a:r>
            <a:r>
              <a:rPr lang="en-US" sz="2400" b="1" dirty="0"/>
              <a:t>sustainability</a:t>
            </a:r>
            <a:r>
              <a:rPr lang="en-US" sz="2400" dirty="0"/>
              <a:t>, </a:t>
            </a:r>
            <a:r>
              <a:rPr lang="en-US" sz="2400" b="1" dirty="0"/>
              <a:t>local economic impact</a:t>
            </a:r>
            <a:r>
              <a:rPr lang="en-US" sz="2400" dirty="0"/>
              <a:t>, and </a:t>
            </a:r>
            <a:r>
              <a:rPr lang="en-US" sz="2400" b="1" dirty="0"/>
              <a:t>community connection</a:t>
            </a:r>
            <a:r>
              <a:rPr lang="en-US" sz="2400" dirty="0"/>
              <a:t> to leverage positive perceptions of farmers’ market.</a:t>
            </a:r>
          </a:p>
          <a:p>
            <a:pPr lvl="1">
              <a:spcBef>
                <a:spcPts val="0"/>
              </a:spcBef>
              <a:spcAft>
                <a:spcPts val="800"/>
              </a:spcAft>
              <a:buFont typeface="Courier New" panose="02070309020205020404" pitchFamily="49" charset="0"/>
              <a:buChar char="o"/>
            </a:pPr>
            <a:r>
              <a:rPr lang="en-US" sz="2000" b="1" dirty="0"/>
              <a:t>Younger buyers </a:t>
            </a:r>
            <a:r>
              <a:rPr lang="en-US" sz="2000" dirty="0"/>
              <a:t>respond strongly to environmental and ethical messaging, while </a:t>
            </a:r>
            <a:r>
              <a:rPr lang="en-US" sz="2000" b="1" dirty="0"/>
              <a:t>older buyers </a:t>
            </a:r>
            <a:r>
              <a:rPr lang="en-US" sz="2000" dirty="0"/>
              <a:t>remain focused on more functional attributes such as freshness and reliability.</a:t>
            </a:r>
          </a:p>
          <a:p>
            <a:pPr lvl="1">
              <a:spcBef>
                <a:spcPts val="0"/>
              </a:spcBef>
              <a:spcAft>
                <a:spcPts val="800"/>
              </a:spcAft>
              <a:buFont typeface="Courier New" panose="02070309020205020404" pitchFamily="49" charset="0"/>
              <a:buChar char="o"/>
            </a:pPr>
            <a:r>
              <a:rPr lang="en-US" sz="2000" dirty="0"/>
              <a:t>Tailored communication and engagement strategies can help </a:t>
            </a:r>
            <a:r>
              <a:rPr lang="en-US" sz="2000" b="1" dirty="0"/>
              <a:t>move more consumers from “occasional” to “regular”</a:t>
            </a:r>
            <a:r>
              <a:rPr lang="en-US" sz="2000" dirty="0"/>
              <a:t> market visitors.</a:t>
            </a:r>
          </a:p>
          <a:p>
            <a:pPr marL="349250" indent="-349250">
              <a:spcBef>
                <a:spcPts val="0"/>
              </a:spcBef>
              <a:spcAft>
                <a:spcPts val="800"/>
              </a:spcAft>
              <a:buFont typeface="Wingdings" panose="05000000000000000000" pitchFamily="2" charset="2"/>
              <a:buChar char="ü"/>
            </a:pPr>
            <a:r>
              <a:rPr lang="en-US" sz="2400" b="1" dirty="0"/>
              <a:t>Major trends in 2026</a:t>
            </a:r>
            <a:r>
              <a:rPr lang="en-US" sz="2400" dirty="0"/>
              <a:t>:</a:t>
            </a:r>
          </a:p>
          <a:p>
            <a:pPr lvl="1">
              <a:spcBef>
                <a:spcPts val="0"/>
              </a:spcBef>
              <a:spcAft>
                <a:spcPts val="800"/>
              </a:spcAft>
              <a:buFont typeface="Courier New" panose="02070309020205020404" pitchFamily="49" charset="0"/>
              <a:buChar char="o"/>
            </a:pPr>
            <a:r>
              <a:rPr lang="en-US" sz="2000" dirty="0"/>
              <a:t>Hyper-local and regenerative sourcing, Smart labelling or multi-labelling, Functional benefits of fresh produce, Digital engagement with personalized marketing and AI, Engaging younger generations, and Waste-reduction education.</a:t>
            </a:r>
          </a:p>
          <a:p>
            <a:pPr lvl="1">
              <a:spcBef>
                <a:spcPts val="0"/>
              </a:spcBef>
              <a:spcAft>
                <a:spcPts val="600"/>
              </a:spcAft>
              <a:buFont typeface="Courier New" panose="02070309020205020404" pitchFamily="49" charset="0"/>
              <a:buChar char="o"/>
            </a:pPr>
            <a:endParaRPr lang="en-US" sz="2000" dirty="0"/>
          </a:p>
        </p:txBody>
      </p:sp>
      <p:pic>
        <p:nvPicPr>
          <p:cNvPr id="3" name="Picture 14" descr="Portrait of Angie Im">
            <a:extLst>
              <a:ext uri="{FF2B5EF4-FFF2-40B4-BE49-F238E27FC236}">
                <a16:creationId xmlns:a16="http://schemas.microsoft.com/office/drawing/2014/main" id="{768083A9-92DA-898C-9F1A-4D121DCCA7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790" y="5788445"/>
            <a:ext cx="932688" cy="9326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E7DC3F-B587-8E6D-22C7-3A65660E9D8D}"/>
              </a:ext>
            </a:extLst>
          </p:cNvPr>
          <p:cNvSpPr txBox="1"/>
          <p:nvPr/>
        </p:nvSpPr>
        <p:spPr>
          <a:xfrm>
            <a:off x="1086172" y="6326722"/>
            <a:ext cx="2352676" cy="369332"/>
          </a:xfrm>
          <a:prstGeom prst="rect">
            <a:avLst/>
          </a:prstGeom>
          <a:noFill/>
        </p:spPr>
        <p:txBody>
          <a:bodyPr wrap="square" rtlCol="0">
            <a:spAutoFit/>
          </a:bodyPr>
          <a:lstStyle/>
          <a:p>
            <a:r>
              <a:rPr lang="en-US" dirty="0">
                <a:solidFill>
                  <a:schemeClr val="bg1"/>
                </a:solidFill>
              </a:rPr>
              <a:t>Angie </a:t>
            </a:r>
            <a:r>
              <a:rPr lang="en-US" dirty="0" err="1">
                <a:solidFill>
                  <a:schemeClr val="bg1"/>
                </a:solidFill>
              </a:rPr>
              <a:t>Im</a:t>
            </a:r>
            <a:endParaRPr lang="en-US" dirty="0">
              <a:solidFill>
                <a:schemeClr val="bg1"/>
              </a:solidFill>
            </a:endParaRPr>
          </a:p>
        </p:txBody>
      </p:sp>
      <p:pic>
        <p:nvPicPr>
          <p:cNvPr id="4" name="Picture 28" descr="Portrait of Vanessa P. Shonkwiler">
            <a:extLst>
              <a:ext uri="{FF2B5EF4-FFF2-40B4-BE49-F238E27FC236}">
                <a16:creationId xmlns:a16="http://schemas.microsoft.com/office/drawing/2014/main" id="{1C125B01-5C14-63FD-4ECD-DCBF9EC3436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95786" y="5787877"/>
            <a:ext cx="762000" cy="9338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B80AC91-473D-0356-E13A-3B0999842FD4}"/>
              </a:ext>
            </a:extLst>
          </p:cNvPr>
          <p:cNvSpPr txBox="1"/>
          <p:nvPr/>
        </p:nvSpPr>
        <p:spPr>
          <a:xfrm>
            <a:off x="4184824" y="6326722"/>
            <a:ext cx="2352676" cy="369332"/>
          </a:xfrm>
          <a:prstGeom prst="rect">
            <a:avLst/>
          </a:prstGeom>
          <a:noFill/>
        </p:spPr>
        <p:txBody>
          <a:bodyPr wrap="square" rtlCol="0">
            <a:spAutoFit/>
          </a:bodyPr>
          <a:lstStyle/>
          <a:p>
            <a:r>
              <a:rPr lang="en-US" dirty="0">
                <a:solidFill>
                  <a:schemeClr val="bg1"/>
                </a:solidFill>
              </a:rPr>
              <a:t>Vanessa Shonkwiler</a:t>
            </a:r>
          </a:p>
        </p:txBody>
      </p:sp>
    </p:spTree>
    <p:extLst>
      <p:ext uri="{BB962C8B-B14F-4D97-AF65-F5344CB8AC3E}">
        <p14:creationId xmlns:p14="http://schemas.microsoft.com/office/powerpoint/2010/main" val="1189426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6B082E-E2D0-CE80-8056-6F7A297D90D7}"/>
            </a:ext>
          </a:extLst>
        </p:cNvPr>
        <p:cNvGrpSpPr/>
        <p:nvPr/>
      </p:nvGrpSpPr>
      <p:grpSpPr>
        <a:xfrm>
          <a:off x="0" y="0"/>
          <a:ext cx="0" cy="0"/>
          <a:chOff x="0" y="0"/>
          <a:chExt cx="0" cy="0"/>
        </a:xfrm>
      </p:grpSpPr>
      <p:pic>
        <p:nvPicPr>
          <p:cNvPr id="1026" name="Picture 2" descr="QR code consisting of black square patterns on a white background. Designed for scanning to provide encoded information or a link.">
            <a:extLst>
              <a:ext uri="{FF2B5EF4-FFF2-40B4-BE49-F238E27FC236}">
                <a16:creationId xmlns:a16="http://schemas.microsoft.com/office/drawing/2014/main" id="{BAC49958-45D6-54E7-B22B-5C4F8C37C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735" y="1452012"/>
            <a:ext cx="3424881" cy="342488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87E30D26-B880-AF78-5F75-EE6B21A6138F}"/>
              </a:ext>
            </a:extLst>
          </p:cNvPr>
          <p:cNvSpPr txBox="1">
            <a:spLocks noGrp="1"/>
          </p:cNvSpPr>
          <p:nvPr>
            <p:ph type="title" idx="4294967295"/>
          </p:nvPr>
        </p:nvSpPr>
        <p:spPr>
          <a:xfrm>
            <a:off x="5640151" y="2090172"/>
            <a:ext cx="5259860"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erriweather Light" pitchFamily="2" charset="77"/>
                <a:ea typeface="+mn-ea"/>
                <a:cs typeface="+mn-cs"/>
              </a:rPr>
              <a:t>Check out our digital </a:t>
            </a:r>
            <a:br>
              <a:rPr kumimoji="0" lang="en-US" sz="2800" b="0" i="0" u="none" strike="noStrike" kern="1200" cap="none" spc="0" normalizeH="0" baseline="0" noProof="0" dirty="0">
                <a:ln>
                  <a:noFill/>
                </a:ln>
                <a:solidFill>
                  <a:schemeClr val="tx1"/>
                </a:solidFill>
                <a:effectLst/>
                <a:uLnTx/>
                <a:uFillTx/>
                <a:latin typeface="Merriweather Light" pitchFamily="2" charset="77"/>
                <a:ea typeface="+mn-ea"/>
                <a:cs typeface="+mn-cs"/>
              </a:rPr>
            </a:br>
            <a:r>
              <a:rPr kumimoji="0" lang="en-US" sz="2800" b="1" i="0" u="none" strike="noStrike" kern="1200" cap="none" spc="0" normalizeH="0" baseline="0" noProof="0" dirty="0">
                <a:ln>
                  <a:noFill/>
                </a:ln>
                <a:solidFill>
                  <a:srgbClr val="BA0C2F"/>
                </a:solidFill>
                <a:effectLst/>
                <a:uLnTx/>
                <a:uFillTx/>
                <a:latin typeface="Merriweather" pitchFamily="2" charset="77"/>
                <a:ea typeface="+mn-ea"/>
                <a:cs typeface="+mn-cs"/>
              </a:rPr>
              <a:t>Georgia Ag Impact Report</a:t>
            </a:r>
            <a:br>
              <a:rPr kumimoji="0" lang="en-US" sz="2800" b="1" i="0" u="none" strike="noStrike" kern="1200" cap="none" spc="0" normalizeH="0" baseline="0" noProof="0" dirty="0">
                <a:ln>
                  <a:noFill/>
                </a:ln>
                <a:solidFill>
                  <a:srgbClr val="BA0C2F"/>
                </a:solidFill>
                <a:effectLst/>
                <a:uLnTx/>
                <a:uFillTx/>
                <a:latin typeface="Merriweather" pitchFamily="2" charset="77"/>
                <a:ea typeface="+mn-ea"/>
                <a:cs typeface="+mn-cs"/>
              </a:rPr>
            </a:br>
            <a:r>
              <a:rPr kumimoji="0" lang="en-US" sz="2800" b="0" i="0" u="none" strike="noStrike" kern="1200" cap="none" spc="0" normalizeH="0" baseline="0" noProof="0" dirty="0">
                <a:ln>
                  <a:noFill/>
                </a:ln>
                <a:solidFill>
                  <a:schemeClr val="tx1"/>
                </a:solidFill>
                <a:effectLst/>
                <a:uLnTx/>
                <a:uFillTx/>
                <a:latin typeface="Merriweather Light" pitchFamily="2" charset="77"/>
                <a:ea typeface="+mn-ea"/>
                <a:cs typeface="+mn-cs"/>
              </a:rPr>
              <a:t>to find detailed insights on commodities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Merriweather Light" pitchFamily="2" charset="77"/>
              <a:ea typeface="+mn-ea"/>
              <a:cs typeface="+mn-cs"/>
            </a:endParaRPr>
          </a:p>
        </p:txBody>
      </p:sp>
    </p:spTree>
    <p:extLst>
      <p:ext uri="{BB962C8B-B14F-4D97-AF65-F5344CB8AC3E}">
        <p14:creationId xmlns:p14="http://schemas.microsoft.com/office/powerpoint/2010/main" val="719234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AE327535-ECD2-7E5C-398D-EF16AD322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22EA0-E27D-73BB-B63F-08F9753AF1A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Georgia Ag Forecast ending slide</a:t>
            </a:r>
          </a:p>
        </p:txBody>
      </p:sp>
    </p:spTree>
    <p:extLst>
      <p:ext uri="{BB962C8B-B14F-4D97-AF65-F5344CB8AC3E}">
        <p14:creationId xmlns:p14="http://schemas.microsoft.com/office/powerpoint/2010/main" val="3767992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8987C3-8829-DB43-2C08-F054F64784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7B883-D26A-4C3E-1247-FF346A2066F3}"/>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
        <p:nvSpPr>
          <p:cNvPr id="6" name="Title 1">
            <a:extLst>
              <a:ext uri="{FF2B5EF4-FFF2-40B4-BE49-F238E27FC236}">
                <a16:creationId xmlns:a16="http://schemas.microsoft.com/office/drawing/2014/main" id="{DCA656A2-386B-611F-47C2-FAC4EC69F43F}"/>
              </a:ext>
            </a:extLst>
          </p:cNvPr>
          <p:cNvSpPr>
            <a:spLocks noGrp="1"/>
          </p:cNvSpPr>
          <p:nvPr>
            <p:ph type="title"/>
          </p:nvPr>
        </p:nvSpPr>
        <p:spPr>
          <a:xfrm>
            <a:off x="423908" y="79106"/>
            <a:ext cx="11072853" cy="1325563"/>
          </a:xfrm>
        </p:spPr>
        <p:txBody>
          <a:bodyPr anchor="ctr">
            <a:normAutofit/>
          </a:bodyPr>
          <a:lstStyle/>
          <a:p>
            <a:r>
              <a:rPr lang="en-US" dirty="0"/>
              <a:t>Pulse of the Ag. Economy Measured by Farm Income</a:t>
            </a:r>
          </a:p>
        </p:txBody>
      </p:sp>
      <p:pic>
        <p:nvPicPr>
          <p:cNvPr id="8" name="Picture 4" descr="Line graph compares U.S. net farm income (NFI) and net cash farm income (NCFI) from 2005 to forecasted 2025, adjusted for inflation in billions of 2025 dollars. NCFI consistently exceeds NFI, both showing peaks around 2013 and 2022, with 2005–24 averages marked by horizontal lines at approximately 160 billion for NCFI and 130 billion for NFI.&#10;">
            <a:extLst>
              <a:ext uri="{FF2B5EF4-FFF2-40B4-BE49-F238E27FC236}">
                <a16:creationId xmlns:a16="http://schemas.microsoft.com/office/drawing/2014/main" id="{012E5297-3F52-ADD2-7955-0791BA2A900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4806" y="1404669"/>
            <a:ext cx="5705726" cy="5092361"/>
          </a:xfrm>
          <a:prstGeom prst="rect">
            <a:avLst/>
          </a:prstGeom>
          <a:solidFill>
            <a:srgbClr val="FFFFFF"/>
          </a:solidFill>
        </p:spPr>
      </p:pic>
      <p:sp>
        <p:nvSpPr>
          <p:cNvPr id="7" name="Content Placeholder 3">
            <a:extLst>
              <a:ext uri="{FF2B5EF4-FFF2-40B4-BE49-F238E27FC236}">
                <a16:creationId xmlns:a16="http://schemas.microsoft.com/office/drawing/2014/main" id="{5B564613-1900-1D65-5A71-EB2AFDA787BC}"/>
              </a:ext>
              <a:ext uri="{C183D7F6-B498-43B3-948B-1728B52AA6E4}">
                <adec:decorative xmlns:adec="http://schemas.microsoft.com/office/drawing/2017/decorative" val="0"/>
              </a:ext>
            </a:extLst>
          </p:cNvPr>
          <p:cNvSpPr txBox="1">
            <a:spLocks/>
          </p:cNvSpPr>
          <p:nvPr/>
        </p:nvSpPr>
        <p:spPr>
          <a:xfrm>
            <a:off x="6458212" y="1400350"/>
            <a:ext cx="4895588" cy="4057300"/>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b="1" dirty="0">
                <a:solidFill>
                  <a:schemeClr val="tx1"/>
                </a:solidFill>
              </a:rPr>
              <a:t>Net Farm Income </a:t>
            </a:r>
            <a:r>
              <a:rPr lang="en-US" sz="2200" dirty="0">
                <a:solidFill>
                  <a:schemeClr val="tx1"/>
                </a:solidFill>
              </a:rPr>
              <a:t>is income after expenses from production in the current year.</a:t>
            </a:r>
          </a:p>
          <a:p>
            <a:pPr algn="l"/>
            <a:endParaRPr lang="en-US" sz="2200" dirty="0">
              <a:solidFill>
                <a:schemeClr val="tx1"/>
              </a:solidFill>
            </a:endParaRPr>
          </a:p>
          <a:p>
            <a:pPr algn="l"/>
            <a:r>
              <a:rPr lang="en-US" sz="2200" b="1" dirty="0">
                <a:solidFill>
                  <a:schemeClr val="tx1"/>
                </a:solidFill>
              </a:rPr>
              <a:t>Net Cash Farm Income </a:t>
            </a:r>
            <a:r>
              <a:rPr lang="en-US" sz="2200" dirty="0">
                <a:solidFill>
                  <a:schemeClr val="tx1"/>
                </a:solidFill>
              </a:rPr>
              <a:t>is income after expenses for cash transactions only.</a:t>
            </a:r>
          </a:p>
          <a:p>
            <a:pPr algn="l"/>
            <a:endParaRPr lang="en-US" sz="2200" dirty="0">
              <a:solidFill>
                <a:schemeClr val="tx1"/>
              </a:solidFill>
            </a:endParaRPr>
          </a:p>
          <a:p>
            <a:pPr algn="l"/>
            <a:r>
              <a:rPr lang="en-US" sz="2200" dirty="0">
                <a:solidFill>
                  <a:schemeClr val="tx1"/>
                </a:solidFill>
              </a:rPr>
              <a:t>Both net farm income and net cash farm income include government payments. </a:t>
            </a:r>
          </a:p>
          <a:p>
            <a:pPr algn="l"/>
            <a:endParaRPr lang="en-US" sz="2200" dirty="0"/>
          </a:p>
        </p:txBody>
      </p:sp>
    </p:spTree>
    <p:extLst>
      <p:ext uri="{BB962C8B-B14F-4D97-AF65-F5344CB8AC3E}">
        <p14:creationId xmlns:p14="http://schemas.microsoft.com/office/powerpoint/2010/main" val="2121024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B4942A7-B5D0-8C3B-39F5-78D421CD8A3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4EF3B1A-7B7C-BAB0-C0B8-49BC9EA900D5}"/>
              </a:ext>
            </a:extLst>
          </p:cNvPr>
          <p:cNvSpPr>
            <a:spLocks noGrp="1"/>
          </p:cNvSpPr>
          <p:nvPr>
            <p:ph type="title"/>
          </p:nvPr>
        </p:nvSpPr>
        <p:spPr>
          <a:xfrm>
            <a:off x="423908" y="79106"/>
            <a:ext cx="11072853" cy="1325563"/>
          </a:xfrm>
        </p:spPr>
        <p:txBody>
          <a:bodyPr anchor="ctr">
            <a:normAutofit/>
          </a:bodyPr>
          <a:lstStyle/>
          <a:p>
            <a:r>
              <a:rPr lang="en-US" dirty="0"/>
              <a:t>Crops and Livestock Move in Opposite Directions</a:t>
            </a:r>
          </a:p>
        </p:txBody>
      </p:sp>
      <p:pic>
        <p:nvPicPr>
          <p:cNvPr id="4" name="Picture 4" descr="Line graph showing U.S. farm sector cash receipts from 1970 to 2025 forecast, adjusted for inflation in 2025 dollars. The graph tracks all commodities, crops, and animals/animal products, highlighting a steady rise in all commodities peaking around 2014 and 2020, while crops and animal products show fluctuating but generally increasing trends.">
            <a:extLst>
              <a:ext uri="{FF2B5EF4-FFF2-40B4-BE49-F238E27FC236}">
                <a16:creationId xmlns:a16="http://schemas.microsoft.com/office/drawing/2014/main" id="{19EAF8C6-324A-466C-6246-4C574D54C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55" y="1397978"/>
            <a:ext cx="5257845" cy="507521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3">
            <a:extLst>
              <a:ext uri="{FF2B5EF4-FFF2-40B4-BE49-F238E27FC236}">
                <a16:creationId xmlns:a16="http://schemas.microsoft.com/office/drawing/2014/main" id="{85FDF228-8C46-6B47-88FF-F362302589DF}"/>
              </a:ext>
            </a:extLst>
          </p:cNvPr>
          <p:cNvSpPr txBox="1">
            <a:spLocks/>
          </p:cNvSpPr>
          <p:nvPr/>
        </p:nvSpPr>
        <p:spPr>
          <a:xfrm>
            <a:off x="6146449" y="1351883"/>
            <a:ext cx="5257846" cy="3721735"/>
          </a:xfrm>
          <a:prstGeom prst="rect">
            <a:avLst/>
          </a:prstGeom>
        </p:spPr>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100" dirty="0">
                <a:solidFill>
                  <a:schemeClr val="tx1"/>
                </a:solidFill>
              </a:rPr>
              <a:t>Rising net farm income masks differences in receipts from crop and livestock production.</a:t>
            </a:r>
          </a:p>
          <a:p>
            <a:pPr algn="l"/>
            <a:endParaRPr lang="en-US" sz="3100" dirty="0">
              <a:solidFill>
                <a:schemeClr val="tx1"/>
              </a:solidFill>
            </a:endParaRPr>
          </a:p>
          <a:p>
            <a:pPr algn="l"/>
            <a:r>
              <a:rPr lang="en-US" sz="3100" dirty="0">
                <a:solidFill>
                  <a:schemeClr val="tx1"/>
                </a:solidFill>
              </a:rPr>
              <a:t>Receipts from livestock are up, largely on cattle and poultry.</a:t>
            </a:r>
          </a:p>
          <a:p>
            <a:pPr algn="l"/>
            <a:endParaRPr lang="en-US" sz="3100" dirty="0">
              <a:solidFill>
                <a:schemeClr val="tx1"/>
              </a:solidFill>
            </a:endParaRPr>
          </a:p>
          <a:p>
            <a:pPr algn="l"/>
            <a:r>
              <a:rPr lang="en-US" sz="3100" dirty="0">
                <a:solidFill>
                  <a:schemeClr val="tx1"/>
                </a:solidFill>
              </a:rPr>
              <a:t>Receipts from crops are down, largely on weak prices.</a:t>
            </a:r>
          </a:p>
          <a:p>
            <a:pPr algn="l"/>
            <a:endParaRPr lang="en-US" dirty="0"/>
          </a:p>
        </p:txBody>
      </p:sp>
      <p:sp>
        <p:nvSpPr>
          <p:cNvPr id="3" name="Content Placeholder 2">
            <a:extLst>
              <a:ext uri="{FF2B5EF4-FFF2-40B4-BE49-F238E27FC236}">
                <a16:creationId xmlns:a16="http://schemas.microsoft.com/office/drawing/2014/main" id="{3179EF46-C088-1F38-1513-C877A8FBA34F}"/>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353665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8987C3-8829-DB43-2C08-F054F64784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077F75-97BD-0D35-48FE-29B16B5E24BC}"/>
              </a:ext>
            </a:extLst>
          </p:cNvPr>
          <p:cNvSpPr>
            <a:spLocks noGrp="1"/>
          </p:cNvSpPr>
          <p:nvPr>
            <p:ph type="title"/>
          </p:nvPr>
        </p:nvSpPr>
        <p:spPr>
          <a:xfrm>
            <a:off x="314785" y="-69461"/>
            <a:ext cx="10515600" cy="1325563"/>
          </a:xfrm>
        </p:spPr>
        <p:txBody>
          <a:bodyPr>
            <a:noAutofit/>
          </a:bodyPr>
          <a:lstStyle/>
          <a:p>
            <a:r>
              <a:rPr lang="en-US" dirty="0"/>
              <a:t>Production Expenses Are Flat After Increasing</a:t>
            </a:r>
            <a:endParaRPr lang="en-US" b="1" dirty="0"/>
          </a:p>
        </p:txBody>
      </p:sp>
      <p:pic>
        <p:nvPicPr>
          <p:cNvPr id="2" name="Picture 4" descr="Line graph comparing nominal and inflation-adjusted U.S. farm production expenses from 1970 to 2025 forecast, measured in billions of dollars. Inflation-adjusted expenses peak near 525 billion around 2014 before declining, while nominal expenses steadily rise, converging with inflation-adjusted values near 475 billion by 2025.">
            <a:extLst>
              <a:ext uri="{FF2B5EF4-FFF2-40B4-BE49-F238E27FC236}">
                <a16:creationId xmlns:a16="http://schemas.microsoft.com/office/drawing/2014/main" id="{917CCE46-22BC-F7E3-6A88-13B879F1F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561" y="1105063"/>
            <a:ext cx="5784827" cy="523861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88994C1B-1501-62D8-C00E-97092D5E969E}"/>
              </a:ext>
            </a:extLst>
          </p:cNvPr>
          <p:cNvSpPr txBox="1">
            <a:spLocks/>
          </p:cNvSpPr>
          <p:nvPr/>
        </p:nvSpPr>
        <p:spPr>
          <a:xfrm>
            <a:off x="6450612" y="978940"/>
            <a:ext cx="4523305" cy="372173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100" dirty="0">
                <a:solidFill>
                  <a:schemeClr val="tx1"/>
                </a:solidFill>
              </a:rPr>
              <a:t>Nominal expenses are up, at least partly due to inflation</a:t>
            </a:r>
          </a:p>
          <a:p>
            <a:pPr algn="l"/>
            <a:endParaRPr lang="en-US" sz="3100" dirty="0">
              <a:solidFill>
                <a:schemeClr val="tx1"/>
              </a:solidFill>
            </a:endParaRPr>
          </a:p>
          <a:p>
            <a:pPr algn="l"/>
            <a:r>
              <a:rPr lang="en-US" sz="3100" dirty="0">
                <a:solidFill>
                  <a:schemeClr val="tx1"/>
                </a:solidFill>
              </a:rPr>
              <a:t>Good news is that costs appear to have plateaued. </a:t>
            </a:r>
          </a:p>
          <a:p>
            <a:pPr algn="l"/>
            <a:endParaRPr lang="en-US" dirty="0"/>
          </a:p>
        </p:txBody>
      </p:sp>
      <p:sp>
        <p:nvSpPr>
          <p:cNvPr id="3" name="Content Placeholder 2">
            <a:extLst>
              <a:ext uri="{FF2B5EF4-FFF2-40B4-BE49-F238E27FC236}">
                <a16:creationId xmlns:a16="http://schemas.microsoft.com/office/drawing/2014/main" id="{FFA7B883-D26A-4C3E-1247-FF346A2066F3}"/>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4159460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8987C3-8829-DB43-2C08-F054F64784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077F75-97BD-0D35-48FE-29B16B5E24BC}"/>
              </a:ext>
            </a:extLst>
          </p:cNvPr>
          <p:cNvSpPr>
            <a:spLocks noGrp="1"/>
          </p:cNvSpPr>
          <p:nvPr>
            <p:ph type="title"/>
          </p:nvPr>
        </p:nvSpPr>
        <p:spPr>
          <a:xfrm>
            <a:off x="630095" y="-16529"/>
            <a:ext cx="10515600" cy="1325563"/>
          </a:xfrm>
        </p:spPr>
        <p:txBody>
          <a:bodyPr>
            <a:noAutofit/>
          </a:bodyPr>
          <a:lstStyle/>
          <a:p>
            <a:r>
              <a:rPr lang="en-US" dirty="0"/>
              <a:t>Government Payments Are Significant</a:t>
            </a:r>
            <a:endParaRPr lang="en-US" b="1" dirty="0"/>
          </a:p>
        </p:txBody>
      </p:sp>
      <p:pic>
        <p:nvPicPr>
          <p:cNvPr id="2" name="Content Placeholder 4" descr="Bar chart showing direct government payments to U.S. farm producers from 2020 to 2025 forecast, measured in billions of 2025 dollars. Payments are broken down by categories including USDA pandemic assistance, non-USDA pandemic assistance, Market Facilitation Program, and others, with a notable spike in USDA pandemic assistance in 2021 and a large increase in all other payments projected for 2025.">
            <a:extLst>
              <a:ext uri="{FF2B5EF4-FFF2-40B4-BE49-F238E27FC236}">
                <a16:creationId xmlns:a16="http://schemas.microsoft.com/office/drawing/2014/main" id="{600DE595-D2E9-5961-DAE5-2BBCD68DC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07" y="1081493"/>
            <a:ext cx="5212400" cy="572217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F5E823E2-2B55-073D-3464-2EE47F0C1261}"/>
              </a:ext>
            </a:extLst>
          </p:cNvPr>
          <p:cNvSpPr txBox="1">
            <a:spLocks/>
          </p:cNvSpPr>
          <p:nvPr/>
        </p:nvSpPr>
        <p:spPr>
          <a:xfrm>
            <a:off x="6304059" y="1303117"/>
            <a:ext cx="5257846" cy="3721735"/>
          </a:xfrm>
          <a:prstGeom prst="rect">
            <a:avLst/>
          </a:prstGeom>
        </p:spPr>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dirty="0">
                <a:solidFill>
                  <a:schemeClr val="tx1"/>
                </a:solidFill>
              </a:rPr>
              <a:t>Rising net farm income obscures the contributions of crop production and government payments.</a:t>
            </a:r>
          </a:p>
          <a:p>
            <a:pPr algn="l"/>
            <a:endParaRPr lang="en-US" sz="3600" dirty="0">
              <a:solidFill>
                <a:schemeClr val="tx1"/>
              </a:solidFill>
            </a:endParaRPr>
          </a:p>
          <a:p>
            <a:pPr algn="l"/>
            <a:r>
              <a:rPr lang="en-US" sz="3600" dirty="0">
                <a:solidFill>
                  <a:schemeClr val="tx1"/>
                </a:solidFill>
              </a:rPr>
              <a:t>Government payments will increase substantially in 2025. </a:t>
            </a:r>
          </a:p>
          <a:p>
            <a:pPr algn="l"/>
            <a:endParaRPr lang="en-US" dirty="0"/>
          </a:p>
        </p:txBody>
      </p:sp>
      <p:sp>
        <p:nvSpPr>
          <p:cNvPr id="3" name="Content Placeholder 2">
            <a:extLst>
              <a:ext uri="{FF2B5EF4-FFF2-40B4-BE49-F238E27FC236}">
                <a16:creationId xmlns:a16="http://schemas.microsoft.com/office/drawing/2014/main" id="{FFA7B883-D26A-4C3E-1247-FF346A2066F3}"/>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90550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0F21FED-5E4F-0B4A-F333-9D5205C553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B2F94B-C52F-67D6-6BCF-6125421EFE86}"/>
              </a:ext>
            </a:extLst>
          </p:cNvPr>
          <p:cNvSpPr>
            <a:spLocks noGrp="1"/>
          </p:cNvSpPr>
          <p:nvPr>
            <p:ph type="title"/>
          </p:nvPr>
        </p:nvSpPr>
        <p:spPr>
          <a:xfrm>
            <a:off x="583143" y="-109766"/>
            <a:ext cx="10515600" cy="1325563"/>
          </a:xfrm>
        </p:spPr>
        <p:txBody>
          <a:bodyPr>
            <a:noAutofit/>
          </a:bodyPr>
          <a:lstStyle/>
          <a:p>
            <a:r>
              <a:rPr lang="en-US" dirty="0"/>
              <a:t>Changes in the OBBBA Support Ag.</a:t>
            </a:r>
            <a:endParaRPr lang="en-US" b="1" dirty="0"/>
          </a:p>
        </p:txBody>
      </p:sp>
      <p:pic>
        <p:nvPicPr>
          <p:cNvPr id="2" name="Content Placeholder 6" descr="Photograph of a legal document titled &quot;Public Law 119–21, 119th Congress,&quot; presenting an act for reconciliation pursuant to title II of H. Con. Res. 14. The document includes formal legislative language indicating enactment by Senate and House of Representatives of the United States of America in Congress assembled.">
            <a:extLst>
              <a:ext uri="{FF2B5EF4-FFF2-40B4-BE49-F238E27FC236}">
                <a16:creationId xmlns:a16="http://schemas.microsoft.com/office/drawing/2014/main" id="{EFA0C185-9798-0544-697E-97574D087857}"/>
              </a:ext>
            </a:extLst>
          </p:cNvPr>
          <p:cNvPicPr>
            <a:picLocks noChangeAspect="1"/>
          </p:cNvPicPr>
          <p:nvPr/>
        </p:nvPicPr>
        <p:blipFill>
          <a:blip r:embed="rId4"/>
          <a:stretch>
            <a:fillRect/>
          </a:stretch>
        </p:blipFill>
        <p:spPr>
          <a:xfrm>
            <a:off x="583143" y="1215797"/>
            <a:ext cx="5257800" cy="1437317"/>
          </a:xfrm>
          <a:prstGeom prst="rect">
            <a:avLst/>
          </a:prstGeom>
        </p:spPr>
      </p:pic>
      <p:pic>
        <p:nvPicPr>
          <p:cNvPr id="4" name="Picture 3" descr="Table comparing Farm Bill Price and OBBBA Price for five commodities: Corn, Soybean, Wheat, Cotton, and Peanuts. It includes units and percentage increase, with Soybean showing highest increase at 19.05% and Corn the lowest at 10.81%.">
            <a:extLst>
              <a:ext uri="{FF2B5EF4-FFF2-40B4-BE49-F238E27FC236}">
                <a16:creationId xmlns:a16="http://schemas.microsoft.com/office/drawing/2014/main" id="{CA6CD2FA-7C82-7A89-AB7A-BF456CBED705}"/>
              </a:ext>
            </a:extLst>
          </p:cNvPr>
          <p:cNvPicPr>
            <a:picLocks noChangeAspect="1"/>
          </p:cNvPicPr>
          <p:nvPr/>
        </p:nvPicPr>
        <p:blipFill>
          <a:blip r:embed="rId5"/>
          <a:stretch>
            <a:fillRect/>
          </a:stretch>
        </p:blipFill>
        <p:spPr>
          <a:xfrm>
            <a:off x="507249" y="2829910"/>
            <a:ext cx="6147724" cy="2104814"/>
          </a:xfrm>
          <a:prstGeom prst="rect">
            <a:avLst/>
          </a:prstGeom>
        </p:spPr>
      </p:pic>
      <p:sp>
        <p:nvSpPr>
          <p:cNvPr id="6" name="Content Placeholder 3">
            <a:extLst>
              <a:ext uri="{FF2B5EF4-FFF2-40B4-BE49-F238E27FC236}">
                <a16:creationId xmlns:a16="http://schemas.microsoft.com/office/drawing/2014/main" id="{149AACFD-FC16-BF8B-303C-8721D553D2F8}"/>
              </a:ext>
            </a:extLst>
          </p:cNvPr>
          <p:cNvSpPr txBox="1">
            <a:spLocks/>
          </p:cNvSpPr>
          <p:nvPr/>
        </p:nvSpPr>
        <p:spPr>
          <a:xfrm>
            <a:off x="6725745" y="1215797"/>
            <a:ext cx="5257846" cy="3721735"/>
          </a:xfrm>
          <a:prstGeom prst="rect">
            <a:avLst/>
          </a:prstGeom>
        </p:spPr>
        <p:txBody>
          <a:bodyPr vert="horz" lIns="91440" tIns="45720" rIns="91440" bIns="45720" rtlCol="0" anchor="ctr">
            <a:normAutofit fontScale="92500"/>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600" dirty="0">
                <a:solidFill>
                  <a:schemeClr val="tx1"/>
                </a:solidFill>
              </a:rPr>
              <a:t>Statutory reference prices for PLC</a:t>
            </a:r>
          </a:p>
          <a:p>
            <a:pPr marL="571500" indent="-571500" algn="l">
              <a:buFont typeface="Arial" panose="020B0604020202020204" pitchFamily="34" charset="0"/>
              <a:buChar char="•"/>
            </a:pPr>
            <a:r>
              <a:rPr lang="en-US" sz="3600" dirty="0">
                <a:solidFill>
                  <a:schemeClr val="tx1"/>
                </a:solidFill>
              </a:rPr>
              <a:t>Base acre updates</a:t>
            </a:r>
          </a:p>
          <a:p>
            <a:pPr marL="571500" indent="-571500" algn="l">
              <a:buFont typeface="Arial" panose="020B0604020202020204" pitchFamily="34" charset="0"/>
              <a:buChar char="•"/>
            </a:pPr>
            <a:r>
              <a:rPr lang="en-US" sz="3600" dirty="0">
                <a:solidFill>
                  <a:schemeClr val="tx1"/>
                </a:solidFill>
              </a:rPr>
              <a:t>Increased premium subsidies and insurance policy for poultry</a:t>
            </a:r>
          </a:p>
          <a:p>
            <a:pPr marL="571500" indent="-571500" algn="l">
              <a:buFont typeface="Arial" panose="020B0604020202020204" pitchFamily="34" charset="0"/>
              <a:buChar char="•"/>
            </a:pPr>
            <a:r>
              <a:rPr lang="en-US" sz="3600" dirty="0">
                <a:solidFill>
                  <a:schemeClr val="tx1"/>
                </a:solidFill>
              </a:rPr>
              <a:t>Trade promotion</a:t>
            </a:r>
          </a:p>
          <a:p>
            <a:pPr algn="l"/>
            <a:endParaRPr lang="en-US" dirty="0"/>
          </a:p>
        </p:txBody>
      </p:sp>
      <p:sp>
        <p:nvSpPr>
          <p:cNvPr id="3" name="Content Placeholder 2">
            <a:extLst>
              <a:ext uri="{FF2B5EF4-FFF2-40B4-BE49-F238E27FC236}">
                <a16:creationId xmlns:a16="http://schemas.microsoft.com/office/drawing/2014/main" id="{2DE6307A-90EC-8BF5-4BD7-452A4ED44207}"/>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endParaRPr lang="en-US" dirty="0">
              <a:latin typeface="Aptos"/>
            </a:endParaRPr>
          </a:p>
          <a:p>
            <a:endParaRPr lang="en-US" dirty="0">
              <a:latin typeface="Oswald" panose="02000503000000000000" pitchFamily="2" charset="0"/>
            </a:endParaRPr>
          </a:p>
        </p:txBody>
      </p:sp>
    </p:spTree>
    <p:extLst>
      <p:ext uri="{BB962C8B-B14F-4D97-AF65-F5344CB8AC3E}">
        <p14:creationId xmlns:p14="http://schemas.microsoft.com/office/powerpoint/2010/main" val="1374101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FCB509FE621E48BCD94C574CD9B2A4" ma:contentTypeVersion="18" ma:contentTypeDescription="Create a new document." ma:contentTypeScope="" ma:versionID="d19a7a08ea99170ca3ce7376aba6ae8c">
  <xsd:schema xmlns:xsd="http://www.w3.org/2001/XMLSchema" xmlns:xs="http://www.w3.org/2001/XMLSchema" xmlns:p="http://schemas.microsoft.com/office/2006/metadata/properties" xmlns:ns1="http://schemas.microsoft.com/sharepoint/v3" xmlns:ns2="faf2d2d8-318c-47df-bf2a-53cce79ed5eb" xmlns:ns3="2dbc527a-064c-4238-a00e-847e04de8dda" targetNamespace="http://schemas.microsoft.com/office/2006/metadata/properties" ma:root="true" ma:fieldsID="8fa9d293a5207e4966987e4c24aef5a8" ns1:_="" ns2:_="" ns3:_="">
    <xsd:import namespace="http://schemas.microsoft.com/sharepoint/v3"/>
    <xsd:import namespace="faf2d2d8-318c-47df-bf2a-53cce79ed5eb"/>
    <xsd:import namespace="2dbc527a-064c-4238-a00e-847e04de8d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ServiceLocation" minOccurs="0"/>
                <xsd:element ref="ns3:MediaServiceSearchProperties" minOccurs="0"/>
                <xsd:element ref="ns1:_ip_UnifiedCompliancePolicyProperties" minOccurs="0"/>
                <xsd:element ref="ns1:_ip_UnifiedCompliancePolicyUIAction"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f2d2d8-318c-47df-bf2a-53cce79ed5e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9ceeef6-cd50-419f-9809-0d8fb2e4059d}" ma:internalName="TaxCatchAll" ma:showField="CatchAllData" ma:web="faf2d2d8-318c-47df-bf2a-53cce79ed5e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dbc527a-064c-4238-a00e-847e04de8d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61f6559-3fdf-4072-99e8-1c8ffe40d460"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bc527a-064c-4238-a00e-847e04de8dd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TaxCatchAll xmlns="faf2d2d8-318c-47df-bf2a-53cce79ed5eb" xsi:nil="true"/>
  </documentManagement>
</p:properties>
</file>

<file path=customXml/itemProps1.xml><?xml version="1.0" encoding="utf-8"?>
<ds:datastoreItem xmlns:ds="http://schemas.openxmlformats.org/officeDocument/2006/customXml" ds:itemID="{43649302-9532-4D1A-93F8-34C2BCDF5428}">
  <ds:schemaRefs>
    <ds:schemaRef ds:uri="http://schemas.microsoft.com/sharepoint/v3/contenttype/forms"/>
  </ds:schemaRefs>
</ds:datastoreItem>
</file>

<file path=customXml/itemProps2.xml><?xml version="1.0" encoding="utf-8"?>
<ds:datastoreItem xmlns:ds="http://schemas.openxmlformats.org/officeDocument/2006/customXml" ds:itemID="{D93559AF-03EB-417C-AADF-EC8F04916B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af2d2d8-318c-47df-bf2a-53cce79ed5eb"/>
    <ds:schemaRef ds:uri="2dbc527a-064c-4238-a00e-847e04de8d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C7C59B-41B5-444C-9EB4-A9A371997A43}">
  <ds:schemaRefs>
    <ds:schemaRef ds:uri="http://purl.org/dc/dcmitype/"/>
    <ds:schemaRef ds:uri="http://schemas.microsoft.com/sharepoint/v3"/>
    <ds:schemaRef ds:uri="2dbc527a-064c-4238-a00e-847e04de8dda"/>
    <ds:schemaRef ds:uri="http://purl.org/dc/terms/"/>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faf2d2d8-318c-47df-bf2a-53cce79ed5e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3239</TotalTime>
  <Words>3975</Words>
  <Application>Microsoft Office PowerPoint</Application>
  <PresentationFormat>Widescreen</PresentationFormat>
  <Paragraphs>327</Paragraphs>
  <Slides>43</Slides>
  <Notes>39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Aptos</vt:lpstr>
      <vt:lpstr>Aptos Display</vt:lpstr>
      <vt:lpstr>Arial</vt:lpstr>
      <vt:lpstr>Calibri</vt:lpstr>
      <vt:lpstr>Courier New</vt:lpstr>
      <vt:lpstr>Garamond</vt:lpstr>
      <vt:lpstr>Garamond (Body)</vt:lpstr>
      <vt:lpstr>Merriweather</vt:lpstr>
      <vt:lpstr>Merriweather Light</vt:lpstr>
      <vt:lpstr>Oswald</vt:lpstr>
      <vt:lpstr>Tahoma</vt:lpstr>
      <vt:lpstr>Wingdings</vt:lpstr>
      <vt:lpstr>Office Theme</vt:lpstr>
      <vt:lpstr>Welcome to the 2026 Georgia Ag Forecast event</vt:lpstr>
      <vt:lpstr>Farm Credit Associations of Georgia Corteva Agriscience Georgia Agribusiness Council The Dairy Alliance</vt:lpstr>
      <vt:lpstr>Georgia Ag Forecast first section</vt:lpstr>
      <vt:lpstr>2026 Outlook for Georgia Agriculture</vt:lpstr>
      <vt:lpstr>Pulse of the Ag. Economy Measured by Farm Income</vt:lpstr>
      <vt:lpstr>Crops and Livestock Move in Opposite Directions</vt:lpstr>
      <vt:lpstr>Production Expenses Are Flat After Increasing</vt:lpstr>
      <vt:lpstr>Government Payments Are Significant</vt:lpstr>
      <vt:lpstr>Changes in the OBBBA Support Ag.</vt:lpstr>
      <vt:lpstr>Crop Insurance Strengthened, Not a Cure-All</vt:lpstr>
      <vt:lpstr>Wealth, Assets, and Debt Rising</vt:lpstr>
      <vt:lpstr>Solvency and Liquidity Stable</vt:lpstr>
      <vt:lpstr>Monetary Policy May Result in Lower Borrowing Costs</vt:lpstr>
      <vt:lpstr>Georgia Agriculture Remains Our #1 Sector</vt:lpstr>
      <vt:lpstr>Title</vt:lpstr>
      <vt:lpstr>Record Ag. Exports in 2022, Slightly Up in 2024</vt:lpstr>
      <vt:lpstr>Georgia Farm Income Up in 2024 But…</vt:lpstr>
      <vt:lpstr>Increased Cash Income Due to Livestock Receipts</vt:lpstr>
      <vt:lpstr>Outlook for Georgia Ag. Economy</vt:lpstr>
      <vt:lpstr>A Tale of Two Cities</vt:lpstr>
      <vt:lpstr>Georgia Ag Forecast second section</vt:lpstr>
      <vt:lpstr>Faculty Working within Extension</vt:lpstr>
      <vt:lpstr>Production Inputs and Expenditures </vt:lpstr>
      <vt:lpstr>H-2A Adverse Effect Wage Rates (AEWR)</vt:lpstr>
      <vt:lpstr>World Cotton Supply and Demand</vt:lpstr>
      <vt:lpstr>U.S. Peanut Supply and Demand</vt:lpstr>
      <vt:lpstr>U.S. Corn Supply &amp; Demand</vt:lpstr>
      <vt:lpstr>U.S. Soybean Supply and Demand</vt:lpstr>
      <vt:lpstr>Georgia Planted Acres of Corn, Soybeans, Wheat 2016-2025</vt:lpstr>
      <vt:lpstr>Med &amp; Lrg #1 &amp; 2 Steer Calf Prices 500-600 Pounds, Georgia Weekly</vt:lpstr>
      <vt:lpstr>Milk Feed Price Ratio US Monthly Milk Price ($/CWT) to Commercial Prepared Feed ($/CWT)</vt:lpstr>
      <vt:lpstr>Weekly Average Chicken Production Federally Inspected, Ready-to-Cook Weight, By Month</vt:lpstr>
      <vt:lpstr>U.S. Vegetable Industry Overview, 1995-2025</vt:lpstr>
      <vt:lpstr>Vegetable Growers’ Suffered Depressing FOB Prices In 2025. </vt:lpstr>
      <vt:lpstr>Improved Fruits &amp; Tree Nuts Grower’s Price Index (GPI), 2020-2025</vt:lpstr>
      <vt:lpstr>Consumer Price Index (CPI) for Fresh and other fruits  2022-2025</vt:lpstr>
      <vt:lpstr>Green Industry</vt:lpstr>
      <vt:lpstr>Timber </vt:lpstr>
      <vt:lpstr>Looking ahead, the forecast for hospitality and travel in 2026 remains optimistic for rural stakeholders, despite broader economic pressures.</vt:lpstr>
      <vt:lpstr>Georgia's Agritourism Outlook  </vt:lpstr>
      <vt:lpstr>Direct-to-Consumer Sales in Georgia 2025 Insights and 2026 Outlook </vt:lpstr>
      <vt:lpstr>Check out our digital  Georgia Ag Impact Report to find detailed insights on commodities across the state. </vt:lpstr>
      <vt:lpstr>Georgia Ag Forecast ending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 Elder Patton</dc:creator>
  <cp:lastModifiedBy>Cindy M Tucker</cp:lastModifiedBy>
  <cp:revision>9</cp:revision>
  <dcterms:created xsi:type="dcterms:W3CDTF">2025-11-17T14:35:38Z</dcterms:created>
  <dcterms:modified xsi:type="dcterms:W3CDTF">2026-02-05T19:00:47Z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0x0101002AFCB509FE621E48BCD94C574CD9B2A4</vt:lpwstr>
  </property>
  <property fmtid="{D5CDD505-2E9C-101B-9397-08002B2CF9AE}" pid="3" name="MediaServiceImageTags">
    <vt:lpwstr/>
  </property>
</Properties>
</file>