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jpg!d"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313" r:id="rId4"/>
    <p:sldId id="258" r:id="rId5"/>
    <p:sldId id="312" r:id="rId6"/>
    <p:sldId id="311" r:id="rId7"/>
    <p:sldId id="268" r:id="rId8"/>
    <p:sldId id="266" r:id="rId9"/>
    <p:sldId id="267" r:id="rId10"/>
    <p:sldId id="260" r:id="rId11"/>
    <p:sldId id="261" r:id="rId12"/>
    <p:sldId id="966" r:id="rId13"/>
    <p:sldId id="964" r:id="rId14"/>
    <p:sldId id="965" r:id="rId15"/>
    <p:sldId id="259" r:id="rId16"/>
    <p:sldId id="962" r:id="rId17"/>
    <p:sldId id="963" r:id="rId18"/>
    <p:sldId id="955" r:id="rId19"/>
    <p:sldId id="953" r:id="rId20"/>
    <p:sldId id="958" r:id="rId21"/>
    <p:sldId id="957" r:id="rId22"/>
    <p:sldId id="968" r:id="rId23"/>
    <p:sldId id="961" r:id="rId24"/>
    <p:sldId id="959" r:id="rId25"/>
    <p:sldId id="314" r:id="rId26"/>
    <p:sldId id="315" r:id="rId27"/>
    <p:sldId id="2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ziehl\Desktop\2025%20M&amp;B\GAUS_2010-2024_Data_12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ziehl\Desktop\2025%20M&amp;B\GAUS_2010-2024_Data_12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_Research\__GA\Extension\Forecasts%20and%20Statements\Ag%20Forecasts\2025\tabl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Georgia H-2A Adverse Effect Wage Rates (AEWR) </a:t>
            </a:r>
          </a:p>
        </c:rich>
      </c:tx>
      <c:layout>
        <c:manualLayout>
          <c:xMode val="edge"/>
          <c:yMode val="edge"/>
          <c:x val="0.12207696036155381"/>
          <c:y val="5.7741308658033473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Sheet2!$BT$20</c:f>
              <c:strCache>
                <c:ptCount val="1"/>
              </c:strCache>
            </c:strRef>
          </c:tx>
          <c:spPr>
            <a:solidFill>
              <a:schemeClr val="bg1">
                <a:lumMod val="50000"/>
              </a:schemeClr>
            </a:solidFill>
            <a:ln>
              <a:noFill/>
            </a:ln>
            <a:effectLst/>
          </c:spPr>
          <c:invertIfNegative val="0"/>
          <c:cat>
            <c:numRef>
              <c:f>Sheet2!$BS$21:$BS$31</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Sheet2!$BT$21:$BT$31</c:f>
              <c:numCache>
                <c:formatCode>_("$"* #,##0.00_);_("$"* \(#,##0.00\);_("$"* "-"??_);_(@_)</c:formatCode>
                <c:ptCount val="11"/>
                <c:pt idx="0">
                  <c:v>10</c:v>
                </c:pt>
                <c:pt idx="1">
                  <c:v>10.59</c:v>
                </c:pt>
                <c:pt idx="2">
                  <c:v>10.62</c:v>
                </c:pt>
                <c:pt idx="3">
                  <c:v>10.95</c:v>
                </c:pt>
                <c:pt idx="4">
                  <c:v>11.13</c:v>
                </c:pt>
                <c:pt idx="5">
                  <c:v>11.71</c:v>
                </c:pt>
                <c:pt idx="6">
                  <c:v>11.81</c:v>
                </c:pt>
                <c:pt idx="7">
                  <c:v>11.99</c:v>
                </c:pt>
                <c:pt idx="8">
                  <c:v>13.67</c:v>
                </c:pt>
                <c:pt idx="9">
                  <c:v>14.68</c:v>
                </c:pt>
                <c:pt idx="10">
                  <c:v>16.079999999999998</c:v>
                </c:pt>
              </c:numCache>
            </c:numRef>
          </c:val>
          <c:extLst>
            <c:ext xmlns:c16="http://schemas.microsoft.com/office/drawing/2014/chart" uri="{C3380CC4-5D6E-409C-BE32-E72D297353CC}">
              <c16:uniqueId val="{00000000-08D2-42DF-95BE-CDC0CEBC27E4}"/>
            </c:ext>
          </c:extLst>
        </c:ser>
        <c:dLbls>
          <c:showLegendKey val="0"/>
          <c:showVal val="0"/>
          <c:showCatName val="0"/>
          <c:showSerName val="0"/>
          <c:showPercent val="0"/>
          <c:showBubbleSize val="0"/>
        </c:dLbls>
        <c:gapWidth val="219"/>
        <c:overlap val="-27"/>
        <c:axId val="828972415"/>
        <c:axId val="828974335"/>
      </c:barChart>
      <c:catAx>
        <c:axId val="828972415"/>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Source: U.S. Department of Labor, January 10, 2025 </a:t>
                </a:r>
              </a:p>
            </c:rich>
          </c:tx>
          <c:layout>
            <c:manualLayout>
              <c:xMode val="edge"/>
              <c:yMode val="edge"/>
              <c:x val="4.5728942950759847E-2"/>
              <c:y val="0.9299665729021083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28974335"/>
        <c:crossesAt val="0"/>
        <c:auto val="1"/>
        <c:lblAlgn val="ctr"/>
        <c:lblOffset val="100"/>
        <c:noMultiLvlLbl val="0"/>
      </c:catAx>
      <c:valAx>
        <c:axId val="828974335"/>
        <c:scaling>
          <c:orientation val="minMax"/>
          <c:max val="17.0001"/>
          <c:min val="1.0000000000000003E-4"/>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28972415"/>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Corn</c:v>
          </c:tx>
          <c:spPr>
            <a:ln w="63500" cap="rnd">
              <a:solidFill>
                <a:schemeClr val="accent2"/>
              </a:solidFill>
              <a:round/>
            </a:ln>
            <a:effectLst/>
          </c:spPr>
          <c:marker>
            <c:symbol val="none"/>
          </c:marker>
          <c:dLbls>
            <c:dLbl>
              <c:idx val="0"/>
              <c:layout>
                <c:manualLayout>
                  <c:x val="-2.695357373806535E-2"/>
                  <c:y val="-4.96169224270787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9A-3E46-A98C-CEE94DABB881}"/>
                </c:ext>
              </c:extLst>
            </c:dLbl>
            <c:spPr>
              <a:solidFill>
                <a:schemeClr val="bg1">
                  <a:alpha val="50000"/>
                </a:scheme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allcrops!$B$58:$B$67</c:f>
              <c:strCache>
                <c:ptCount val="10"/>
                <c:pt idx="0">
                  <c:v>2015</c:v>
                </c:pt>
                <c:pt idx="1">
                  <c:v>2016</c:v>
                </c:pt>
                <c:pt idx="2">
                  <c:v>2017</c:v>
                </c:pt>
                <c:pt idx="3">
                  <c:v>2018</c:v>
                </c:pt>
                <c:pt idx="4">
                  <c:v>2019</c:v>
                </c:pt>
                <c:pt idx="5">
                  <c:v>2020</c:v>
                </c:pt>
                <c:pt idx="6">
                  <c:v>2021</c:v>
                </c:pt>
                <c:pt idx="7">
                  <c:v>2022</c:v>
                </c:pt>
                <c:pt idx="8">
                  <c:v>2023</c:v>
                </c:pt>
                <c:pt idx="9">
                  <c:v>2024f</c:v>
                </c:pt>
              </c:strCache>
            </c:strRef>
          </c:cat>
          <c:val>
            <c:numRef>
              <c:f>allcrops!$C$58:$C$67</c:f>
              <c:numCache>
                <c:formatCode>General</c:formatCode>
                <c:ptCount val="10"/>
                <c:pt idx="0">
                  <c:v>330</c:v>
                </c:pt>
                <c:pt idx="1">
                  <c:v>410</c:v>
                </c:pt>
                <c:pt idx="2">
                  <c:v>290</c:v>
                </c:pt>
                <c:pt idx="3">
                  <c:v>325</c:v>
                </c:pt>
                <c:pt idx="4">
                  <c:v>395</c:v>
                </c:pt>
                <c:pt idx="5">
                  <c:v>420</c:v>
                </c:pt>
                <c:pt idx="6">
                  <c:v>470</c:v>
                </c:pt>
                <c:pt idx="7">
                  <c:v>415</c:v>
                </c:pt>
                <c:pt idx="8">
                  <c:v>485</c:v>
                </c:pt>
                <c:pt idx="9">
                  <c:v>375</c:v>
                </c:pt>
              </c:numCache>
            </c:numRef>
          </c:val>
          <c:smooth val="0"/>
          <c:extLst>
            <c:ext xmlns:c16="http://schemas.microsoft.com/office/drawing/2014/chart" uri="{C3380CC4-5D6E-409C-BE32-E72D297353CC}">
              <c16:uniqueId val="{00000000-259A-3E46-A98C-CEE94DABB881}"/>
            </c:ext>
          </c:extLst>
        </c:ser>
        <c:ser>
          <c:idx val="1"/>
          <c:order val="1"/>
          <c:tx>
            <c:v>Soybean</c:v>
          </c:tx>
          <c:spPr>
            <a:ln w="63500" cap="rnd">
              <a:solidFill>
                <a:schemeClr val="accent4"/>
              </a:solidFill>
              <a:round/>
            </a:ln>
            <a:effectLst/>
          </c:spPr>
          <c:marker>
            <c:symbol val="none"/>
          </c:marker>
          <c:dLbls>
            <c:dLbl>
              <c:idx val="0"/>
              <c:layout>
                <c:manualLayout>
                  <c:x val="-2.5745844269466318E-2"/>
                  <c:y val="5.83728499142102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9A-3E46-A98C-CEE94DABB881}"/>
                </c:ext>
              </c:extLst>
            </c:dLbl>
            <c:dLbl>
              <c:idx val="2"/>
              <c:layout>
                <c:manualLayout>
                  <c:x val="-2.9369032675263418E-2"/>
                  <c:y val="2.04304974699736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9A-3E46-A98C-CEE94DABB881}"/>
                </c:ext>
              </c:extLst>
            </c:dLbl>
            <c:dLbl>
              <c:idx val="9"/>
              <c:layout>
                <c:manualLayout>
                  <c:x val="-2.5745844269466495E-2"/>
                  <c:y val="-2.33491399656841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9A-3E46-A98C-CEE94DABB881}"/>
                </c:ext>
              </c:extLst>
            </c:dLbl>
            <c:spPr>
              <a:solidFill>
                <a:schemeClr val="bg1">
                  <a:alpha val="50000"/>
                </a:scheme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allcrops!$B$58:$B$67</c:f>
              <c:strCache>
                <c:ptCount val="10"/>
                <c:pt idx="0">
                  <c:v>2015</c:v>
                </c:pt>
                <c:pt idx="1">
                  <c:v>2016</c:v>
                </c:pt>
                <c:pt idx="2">
                  <c:v>2017</c:v>
                </c:pt>
                <c:pt idx="3">
                  <c:v>2018</c:v>
                </c:pt>
                <c:pt idx="4">
                  <c:v>2019</c:v>
                </c:pt>
                <c:pt idx="5">
                  <c:v>2020</c:v>
                </c:pt>
                <c:pt idx="6">
                  <c:v>2021</c:v>
                </c:pt>
                <c:pt idx="7">
                  <c:v>2022</c:v>
                </c:pt>
                <c:pt idx="8">
                  <c:v>2023</c:v>
                </c:pt>
                <c:pt idx="9">
                  <c:v>2024f</c:v>
                </c:pt>
              </c:strCache>
            </c:strRef>
          </c:cat>
          <c:val>
            <c:numRef>
              <c:f>allcrops!$H$58:$H$67</c:f>
              <c:numCache>
                <c:formatCode>General</c:formatCode>
                <c:ptCount val="10"/>
                <c:pt idx="0">
                  <c:v>325</c:v>
                </c:pt>
                <c:pt idx="1">
                  <c:v>260</c:v>
                </c:pt>
                <c:pt idx="2">
                  <c:v>155</c:v>
                </c:pt>
                <c:pt idx="3">
                  <c:v>145</c:v>
                </c:pt>
                <c:pt idx="4">
                  <c:v>100</c:v>
                </c:pt>
                <c:pt idx="5">
                  <c:v>100</c:v>
                </c:pt>
                <c:pt idx="6">
                  <c:v>140</c:v>
                </c:pt>
                <c:pt idx="7">
                  <c:v>165</c:v>
                </c:pt>
                <c:pt idx="8">
                  <c:v>160</c:v>
                </c:pt>
                <c:pt idx="9">
                  <c:v>170</c:v>
                </c:pt>
              </c:numCache>
            </c:numRef>
          </c:val>
          <c:smooth val="0"/>
          <c:extLst>
            <c:ext xmlns:c16="http://schemas.microsoft.com/office/drawing/2014/chart" uri="{C3380CC4-5D6E-409C-BE32-E72D297353CC}">
              <c16:uniqueId val="{00000001-259A-3E46-A98C-CEE94DABB881}"/>
            </c:ext>
          </c:extLst>
        </c:ser>
        <c:ser>
          <c:idx val="2"/>
          <c:order val="2"/>
          <c:tx>
            <c:v>Wheat</c:v>
          </c:tx>
          <c:spPr>
            <a:ln w="63500" cap="rnd">
              <a:solidFill>
                <a:schemeClr val="accent6"/>
              </a:solidFill>
              <a:round/>
            </a:ln>
            <a:effectLst/>
          </c:spPr>
          <c:marker>
            <c:symbol val="none"/>
          </c:marker>
          <c:dLbls>
            <c:dLbl>
              <c:idx val="2"/>
              <c:layout>
                <c:manualLayout>
                  <c:x val="-2.4538114800867327E-2"/>
                  <c:y val="-4.96169224270788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9A-3E46-A98C-CEE94DABB881}"/>
                </c:ext>
              </c:extLst>
            </c:dLbl>
            <c:spPr>
              <a:solidFill>
                <a:schemeClr val="bg1">
                  <a:alpha val="50000"/>
                </a:schemeClr>
              </a:solid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allcrops!$B$58:$B$67</c:f>
              <c:strCache>
                <c:ptCount val="10"/>
                <c:pt idx="0">
                  <c:v>2015</c:v>
                </c:pt>
                <c:pt idx="1">
                  <c:v>2016</c:v>
                </c:pt>
                <c:pt idx="2">
                  <c:v>2017</c:v>
                </c:pt>
                <c:pt idx="3">
                  <c:v>2018</c:v>
                </c:pt>
                <c:pt idx="4">
                  <c:v>2019</c:v>
                </c:pt>
                <c:pt idx="5">
                  <c:v>2020</c:v>
                </c:pt>
                <c:pt idx="6">
                  <c:v>2021</c:v>
                </c:pt>
                <c:pt idx="7">
                  <c:v>2022</c:v>
                </c:pt>
                <c:pt idx="8">
                  <c:v>2023</c:v>
                </c:pt>
                <c:pt idx="9">
                  <c:v>2024f</c:v>
                </c:pt>
              </c:strCache>
            </c:strRef>
          </c:cat>
          <c:val>
            <c:numRef>
              <c:f>allcrops!$V$58:$V$67</c:f>
              <c:numCache>
                <c:formatCode>General</c:formatCode>
                <c:ptCount val="10"/>
                <c:pt idx="0">
                  <c:v>215</c:v>
                </c:pt>
                <c:pt idx="1">
                  <c:v>180</c:v>
                </c:pt>
                <c:pt idx="2">
                  <c:v>160</c:v>
                </c:pt>
                <c:pt idx="3">
                  <c:v>200</c:v>
                </c:pt>
                <c:pt idx="4">
                  <c:v>150</c:v>
                </c:pt>
                <c:pt idx="5">
                  <c:v>190</c:v>
                </c:pt>
                <c:pt idx="6">
                  <c:v>220</c:v>
                </c:pt>
                <c:pt idx="7">
                  <c:v>200</c:v>
                </c:pt>
                <c:pt idx="8">
                  <c:v>195</c:v>
                </c:pt>
                <c:pt idx="9">
                  <c:v>145</c:v>
                </c:pt>
              </c:numCache>
            </c:numRef>
          </c:val>
          <c:smooth val="0"/>
          <c:extLst>
            <c:ext xmlns:c16="http://schemas.microsoft.com/office/drawing/2014/chart" uri="{C3380CC4-5D6E-409C-BE32-E72D297353CC}">
              <c16:uniqueId val="{00000002-259A-3E46-A98C-CEE94DABB881}"/>
            </c:ext>
          </c:extLst>
        </c:ser>
        <c:dLbls>
          <c:showLegendKey val="0"/>
          <c:showVal val="0"/>
          <c:showCatName val="0"/>
          <c:showSerName val="0"/>
          <c:showPercent val="0"/>
          <c:showBubbleSize val="0"/>
        </c:dLbls>
        <c:smooth val="0"/>
        <c:axId val="1786588335"/>
        <c:axId val="1766800479"/>
      </c:lineChart>
      <c:catAx>
        <c:axId val="178658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766800479"/>
        <c:crosses val="autoZero"/>
        <c:auto val="1"/>
        <c:lblAlgn val="ctr"/>
        <c:lblOffset val="100"/>
        <c:noMultiLvlLbl val="0"/>
      </c:catAx>
      <c:valAx>
        <c:axId val="1766800479"/>
        <c:scaling>
          <c:orientation val="minMax"/>
          <c:max val="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Thousand Acres</a:t>
                </a:r>
              </a:p>
            </c:rich>
          </c:tx>
          <c:layout>
            <c:manualLayout>
              <c:xMode val="edge"/>
              <c:yMode val="edge"/>
              <c:x val="0"/>
              <c:y val="0.25313029253741998"/>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786588335"/>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Corn</c:v>
          </c:tx>
          <c:spPr>
            <a:ln w="63500" cap="rnd">
              <a:solidFill>
                <a:schemeClr val="accent2"/>
              </a:solidFill>
              <a:round/>
            </a:ln>
            <a:effectLst/>
          </c:spPr>
          <c:marker>
            <c:symbol val="none"/>
          </c:marker>
          <c:cat>
            <c:strRef>
              <c:f>Prices!$H$2:$H$12</c:f>
              <c:strCache>
                <c:ptCount val="10"/>
                <c:pt idx="0">
                  <c:v>15/16</c:v>
                </c:pt>
                <c:pt idx="1">
                  <c:v>16/17</c:v>
                </c:pt>
                <c:pt idx="2">
                  <c:v>17/18</c:v>
                </c:pt>
                <c:pt idx="3">
                  <c:v>18/19</c:v>
                </c:pt>
                <c:pt idx="4">
                  <c:v>19/20</c:v>
                </c:pt>
                <c:pt idx="5">
                  <c:v>20/21</c:v>
                </c:pt>
                <c:pt idx="6">
                  <c:v>21/22</c:v>
                </c:pt>
                <c:pt idx="7">
                  <c:v>22/23</c:v>
                </c:pt>
                <c:pt idx="8">
                  <c:v>23/24</c:v>
                </c:pt>
                <c:pt idx="9">
                  <c:v>24/25f</c:v>
                </c:pt>
              </c:strCache>
            </c:strRef>
          </c:cat>
          <c:val>
            <c:numRef>
              <c:f>Prices!$I$14:$I$23</c:f>
              <c:numCache>
                <c:formatCode>General</c:formatCode>
                <c:ptCount val="10"/>
                <c:pt idx="0">
                  <c:v>86.092715231788077</c:v>
                </c:pt>
                <c:pt idx="1">
                  <c:v>85.651214128035321</c:v>
                </c:pt>
                <c:pt idx="2">
                  <c:v>95.584988962472409</c:v>
                </c:pt>
                <c:pt idx="3">
                  <c:v>96.026490066225151</c:v>
                </c:pt>
                <c:pt idx="4">
                  <c:v>100</c:v>
                </c:pt>
                <c:pt idx="5">
                  <c:v>112.14128035320088</c:v>
                </c:pt>
                <c:pt idx="6">
                  <c:v>127.15231788079468</c:v>
                </c:pt>
                <c:pt idx="7">
                  <c:v>156.73289183222957</c:v>
                </c:pt>
                <c:pt idx="8">
                  <c:v>116.99779249448123</c:v>
                </c:pt>
                <c:pt idx="9">
                  <c:v>110.37527593818983</c:v>
                </c:pt>
              </c:numCache>
            </c:numRef>
          </c:val>
          <c:smooth val="0"/>
          <c:extLst>
            <c:ext xmlns:c16="http://schemas.microsoft.com/office/drawing/2014/chart" uri="{C3380CC4-5D6E-409C-BE32-E72D297353CC}">
              <c16:uniqueId val="{00000000-45C4-8947-B240-01CA70526158}"/>
            </c:ext>
          </c:extLst>
        </c:ser>
        <c:ser>
          <c:idx val="1"/>
          <c:order val="1"/>
          <c:tx>
            <c:v>Soybeans</c:v>
          </c:tx>
          <c:spPr>
            <a:ln w="63500" cap="rnd">
              <a:solidFill>
                <a:schemeClr val="accent4"/>
              </a:solidFill>
              <a:round/>
            </a:ln>
            <a:effectLst/>
          </c:spPr>
          <c:marker>
            <c:symbol val="none"/>
          </c:marker>
          <c:cat>
            <c:strRef>
              <c:f>Prices!$H$2:$H$12</c:f>
              <c:strCache>
                <c:ptCount val="10"/>
                <c:pt idx="0">
                  <c:v>15/16</c:v>
                </c:pt>
                <c:pt idx="1">
                  <c:v>16/17</c:v>
                </c:pt>
                <c:pt idx="2">
                  <c:v>17/18</c:v>
                </c:pt>
                <c:pt idx="3">
                  <c:v>18/19</c:v>
                </c:pt>
                <c:pt idx="4">
                  <c:v>19/20</c:v>
                </c:pt>
                <c:pt idx="5">
                  <c:v>20/21</c:v>
                </c:pt>
                <c:pt idx="6">
                  <c:v>21/22</c:v>
                </c:pt>
                <c:pt idx="7">
                  <c:v>22/23</c:v>
                </c:pt>
                <c:pt idx="8">
                  <c:v>23/24</c:v>
                </c:pt>
                <c:pt idx="9">
                  <c:v>24/25f</c:v>
                </c:pt>
              </c:strCache>
            </c:strRef>
          </c:cat>
          <c:val>
            <c:numRef>
              <c:f>Prices!$J$14:$J$23</c:f>
              <c:numCache>
                <c:formatCode>General</c:formatCode>
                <c:ptCount val="10"/>
                <c:pt idx="0">
                  <c:v>103.35195530726257</c:v>
                </c:pt>
                <c:pt idx="1">
                  <c:v>112.84916201117319</c:v>
                </c:pt>
                <c:pt idx="2">
                  <c:v>107.48603351955308</c:v>
                </c:pt>
                <c:pt idx="3">
                  <c:v>88.268156424581008</c:v>
                </c:pt>
                <c:pt idx="4">
                  <c:v>100</c:v>
                </c:pt>
                <c:pt idx="5">
                  <c:v>145.2513966480447</c:v>
                </c:pt>
                <c:pt idx="6">
                  <c:v>155.30726256983243</c:v>
                </c:pt>
                <c:pt idx="7">
                  <c:v>164.24581005586595</c:v>
                </c:pt>
                <c:pt idx="8">
                  <c:v>139.66480446927378</c:v>
                </c:pt>
                <c:pt idx="9">
                  <c:v>113.96648044692736</c:v>
                </c:pt>
              </c:numCache>
            </c:numRef>
          </c:val>
          <c:smooth val="0"/>
          <c:extLst>
            <c:ext xmlns:c16="http://schemas.microsoft.com/office/drawing/2014/chart" uri="{C3380CC4-5D6E-409C-BE32-E72D297353CC}">
              <c16:uniqueId val="{00000001-45C4-8947-B240-01CA70526158}"/>
            </c:ext>
          </c:extLst>
        </c:ser>
        <c:ser>
          <c:idx val="2"/>
          <c:order val="2"/>
          <c:tx>
            <c:v>Wheat</c:v>
          </c:tx>
          <c:spPr>
            <a:ln w="63500" cap="rnd">
              <a:solidFill>
                <a:schemeClr val="accent6"/>
              </a:solidFill>
              <a:round/>
            </a:ln>
            <a:effectLst/>
          </c:spPr>
          <c:marker>
            <c:symbol val="none"/>
          </c:marker>
          <c:cat>
            <c:strRef>
              <c:f>Prices!$H$2:$H$12</c:f>
              <c:strCache>
                <c:ptCount val="10"/>
                <c:pt idx="0">
                  <c:v>15/16</c:v>
                </c:pt>
                <c:pt idx="1">
                  <c:v>16/17</c:v>
                </c:pt>
                <c:pt idx="2">
                  <c:v>17/18</c:v>
                </c:pt>
                <c:pt idx="3">
                  <c:v>18/19</c:v>
                </c:pt>
                <c:pt idx="4">
                  <c:v>19/20</c:v>
                </c:pt>
                <c:pt idx="5">
                  <c:v>20/21</c:v>
                </c:pt>
                <c:pt idx="6">
                  <c:v>21/22</c:v>
                </c:pt>
                <c:pt idx="7">
                  <c:v>22/23</c:v>
                </c:pt>
                <c:pt idx="8">
                  <c:v>23/24</c:v>
                </c:pt>
                <c:pt idx="9">
                  <c:v>24/25f</c:v>
                </c:pt>
              </c:strCache>
            </c:strRef>
          </c:cat>
          <c:val>
            <c:numRef>
              <c:f>Prices!$K$14:$K$23</c:f>
              <c:numCache>
                <c:formatCode>General</c:formatCode>
                <c:ptCount val="10"/>
                <c:pt idx="0">
                  <c:v>93.877551020408148</c:v>
                </c:pt>
                <c:pt idx="1">
                  <c:v>82.65306122448979</c:v>
                </c:pt>
                <c:pt idx="2">
                  <c:v>83.673469387755091</c:v>
                </c:pt>
                <c:pt idx="3">
                  <c:v>97.959183673469369</c:v>
                </c:pt>
                <c:pt idx="4">
                  <c:v>100</c:v>
                </c:pt>
                <c:pt idx="5">
                  <c:v>106.12244897959184</c:v>
                </c:pt>
                <c:pt idx="6">
                  <c:v>133.67346938775509</c:v>
                </c:pt>
                <c:pt idx="7">
                  <c:v>169.38775510204081</c:v>
                </c:pt>
                <c:pt idx="8">
                  <c:v>117.3469387755102</c:v>
                </c:pt>
                <c:pt idx="9">
                  <c:v>113.26530612244896</c:v>
                </c:pt>
              </c:numCache>
            </c:numRef>
          </c:val>
          <c:smooth val="0"/>
          <c:extLst>
            <c:ext xmlns:c16="http://schemas.microsoft.com/office/drawing/2014/chart" uri="{C3380CC4-5D6E-409C-BE32-E72D297353CC}">
              <c16:uniqueId val="{00000002-45C4-8947-B240-01CA70526158}"/>
            </c:ext>
          </c:extLst>
        </c:ser>
        <c:dLbls>
          <c:showLegendKey val="0"/>
          <c:showVal val="0"/>
          <c:showCatName val="0"/>
          <c:showSerName val="0"/>
          <c:showPercent val="0"/>
          <c:showBubbleSize val="0"/>
        </c:dLbls>
        <c:smooth val="0"/>
        <c:axId val="2040021232"/>
        <c:axId val="135362207"/>
      </c:lineChart>
      <c:catAx>
        <c:axId val="204002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35362207"/>
        <c:crosses val="autoZero"/>
        <c:auto val="1"/>
        <c:lblAlgn val="ctr"/>
        <c:lblOffset val="100"/>
        <c:noMultiLvlLbl val="0"/>
      </c:catAx>
      <c:valAx>
        <c:axId val="135362207"/>
        <c:scaling>
          <c:orientation val="minMax"/>
          <c:max val="170"/>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40021232"/>
        <c:crosses val="autoZero"/>
        <c:crossBetween val="between"/>
        <c:majorUnit val="10"/>
      </c:valAx>
      <c:spPr>
        <a:noFill/>
        <a:ln>
          <a:noFill/>
        </a:ln>
        <a:effectLst/>
      </c:spPr>
    </c:plotArea>
    <c:legend>
      <c:legendPos val="b"/>
      <c:layout>
        <c:manualLayout>
          <c:xMode val="edge"/>
          <c:yMode val="edge"/>
          <c:x val="0.20774496937882761"/>
          <c:y val="0.9085596200524988"/>
          <c:w val="0.64006561679790031"/>
          <c:h val="7.3928524973238111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a:solidFill>
                  <a:sysClr val="windowText" lastClr="000000">
                    <a:lumMod val="65000"/>
                    <a:lumOff val="35000"/>
                  </a:sysClr>
                </a:solidFill>
              </a:rPr>
              <a:t>Growth in the Ornamental Horticulture Sector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Sheet1!$X$28</c:f>
              <c:strCache>
                <c:ptCount val="1"/>
                <c:pt idx="0">
                  <c:v>Ornamental Horticulture (All Groups)</c:v>
                </c:pt>
              </c:strCache>
            </c:strRef>
          </c:tx>
          <c:spPr>
            <a:ln w="28575" cap="rnd">
              <a:solidFill>
                <a:schemeClr val="accent1"/>
              </a:solidFill>
              <a:round/>
            </a:ln>
            <a:effectLst/>
          </c:spPr>
          <c:marker>
            <c:symbol val="none"/>
          </c:marker>
          <c:cat>
            <c:numRef>
              <c:f>Sheet1!$W$29:$W$50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Sheet1!$X$29:$X$50</c:f>
              <c:numCache>
                <c:formatCode>General</c:formatCode>
                <c:ptCount val="22"/>
                <c:pt idx="0">
                  <c:v>1</c:v>
                </c:pt>
                <c:pt idx="1">
                  <c:v>1.2096110149236328</c:v>
                </c:pt>
                <c:pt idx="2">
                  <c:v>1.3309847268683261</c:v>
                </c:pt>
                <c:pt idx="3">
                  <c:v>1.3838946979640931</c:v>
                </c:pt>
                <c:pt idx="4">
                  <c:v>1.5074029817170114</c:v>
                </c:pt>
                <c:pt idx="5">
                  <c:v>1.7106369350237618</c:v>
                </c:pt>
                <c:pt idx="6">
                  <c:v>1.7347798548452309</c:v>
                </c:pt>
                <c:pt idx="7">
                  <c:v>1.6298984748728076</c:v>
                </c:pt>
                <c:pt idx="8">
                  <c:v>1.6576571046555071</c:v>
                </c:pt>
                <c:pt idx="9">
                  <c:v>1.4646012771023467</c:v>
                </c:pt>
                <c:pt idx="10">
                  <c:v>1.4530673631689548</c:v>
                </c:pt>
                <c:pt idx="11">
                  <c:v>1.4446501599773567</c:v>
                </c:pt>
                <c:pt idx="12">
                  <c:v>1.4695765025000984</c:v>
                </c:pt>
                <c:pt idx="13">
                  <c:v>1.5770906072699522</c:v>
                </c:pt>
                <c:pt idx="14">
                  <c:v>2.0987176835723038</c:v>
                </c:pt>
                <c:pt idx="15">
                  <c:v>2.2709123028153795</c:v>
                </c:pt>
                <c:pt idx="16">
                  <c:v>2.3525995031922027</c:v>
                </c:pt>
                <c:pt idx="17">
                  <c:v>2.4984863731153153</c:v>
                </c:pt>
                <c:pt idx="18">
                  <c:v>2.7450563983872391</c:v>
                </c:pt>
                <c:pt idx="19">
                  <c:v>3.2979238355515754</c:v>
                </c:pt>
                <c:pt idx="20">
                  <c:v>3.5435300337407467</c:v>
                </c:pt>
                <c:pt idx="21">
                  <c:v>4.0990824812258611</c:v>
                </c:pt>
              </c:numCache>
            </c:numRef>
          </c:val>
          <c:smooth val="0"/>
          <c:extLst>
            <c:ext xmlns:c16="http://schemas.microsoft.com/office/drawing/2014/chart" uri="{C3380CC4-5D6E-409C-BE32-E72D297353CC}">
              <c16:uniqueId val="{00000000-6733-4984-95BA-992C643BC33E}"/>
            </c:ext>
          </c:extLst>
        </c:ser>
        <c:ser>
          <c:idx val="1"/>
          <c:order val="1"/>
          <c:tx>
            <c:strRef>
              <c:f>Sheet1!$Y$28</c:f>
              <c:strCache>
                <c:ptCount val="1"/>
                <c:pt idx="0">
                  <c:v>Greenhouse</c:v>
                </c:pt>
              </c:strCache>
            </c:strRef>
          </c:tx>
          <c:spPr>
            <a:ln w="28575" cap="rnd">
              <a:solidFill>
                <a:schemeClr val="accent2"/>
              </a:solidFill>
              <a:round/>
            </a:ln>
            <a:effectLst/>
          </c:spPr>
          <c:marker>
            <c:symbol val="none"/>
          </c:marker>
          <c:cat>
            <c:numRef>
              <c:f>Sheet1!$W$29:$W$50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Sheet1!$Y$29:$Y$50</c:f>
              <c:numCache>
                <c:formatCode>General</c:formatCode>
                <c:ptCount val="22"/>
                <c:pt idx="0">
                  <c:v>1</c:v>
                </c:pt>
                <c:pt idx="1">
                  <c:v>1.3431208378248667</c:v>
                </c:pt>
                <c:pt idx="2">
                  <c:v>1.4597492385483231</c:v>
                </c:pt>
                <c:pt idx="3">
                  <c:v>1.3964003610154339</c:v>
                </c:pt>
                <c:pt idx="4">
                  <c:v>1.5062426130180606</c:v>
                </c:pt>
                <c:pt idx="5">
                  <c:v>1.7452236715961194</c:v>
                </c:pt>
                <c:pt idx="6">
                  <c:v>1.7509926296255276</c:v>
                </c:pt>
                <c:pt idx="7">
                  <c:v>1.777638056775432</c:v>
                </c:pt>
                <c:pt idx="8">
                  <c:v>1.8026361352650224</c:v>
                </c:pt>
                <c:pt idx="9">
                  <c:v>1.7572873924850947</c:v>
                </c:pt>
                <c:pt idx="10">
                  <c:v>1.9971908946644452</c:v>
                </c:pt>
                <c:pt idx="11">
                  <c:v>1.904867971888305</c:v>
                </c:pt>
                <c:pt idx="12">
                  <c:v>1.8336878631404379</c:v>
                </c:pt>
                <c:pt idx="13">
                  <c:v>1.9802693641536744</c:v>
                </c:pt>
                <c:pt idx="14">
                  <c:v>3.2415864422350533</c:v>
                </c:pt>
                <c:pt idx="15">
                  <c:v>3.4798196019720482</c:v>
                </c:pt>
                <c:pt idx="16">
                  <c:v>3.5104369633275385</c:v>
                </c:pt>
                <c:pt idx="17">
                  <c:v>3.9104907338150698</c:v>
                </c:pt>
                <c:pt idx="18">
                  <c:v>3.8210145798405444</c:v>
                </c:pt>
                <c:pt idx="19">
                  <c:v>4.6032737365386929</c:v>
                </c:pt>
                <c:pt idx="20">
                  <c:v>5.417276170291883</c:v>
                </c:pt>
                <c:pt idx="21">
                  <c:v>5.5130967409884937</c:v>
                </c:pt>
              </c:numCache>
            </c:numRef>
          </c:val>
          <c:smooth val="0"/>
          <c:extLst>
            <c:ext xmlns:c16="http://schemas.microsoft.com/office/drawing/2014/chart" uri="{C3380CC4-5D6E-409C-BE32-E72D297353CC}">
              <c16:uniqueId val="{00000001-6733-4984-95BA-992C643BC33E}"/>
            </c:ext>
          </c:extLst>
        </c:ser>
        <c:ser>
          <c:idx val="2"/>
          <c:order val="2"/>
          <c:tx>
            <c:strRef>
              <c:f>Sheet1!$Z$28</c:f>
              <c:strCache>
                <c:ptCount val="1"/>
                <c:pt idx="0">
                  <c:v>Turf</c:v>
                </c:pt>
              </c:strCache>
            </c:strRef>
          </c:tx>
          <c:spPr>
            <a:ln w="28575" cap="rnd">
              <a:solidFill>
                <a:schemeClr val="accent3"/>
              </a:solidFill>
              <a:round/>
            </a:ln>
            <a:effectLst/>
          </c:spPr>
          <c:marker>
            <c:symbol val="none"/>
          </c:marker>
          <c:cat>
            <c:numRef>
              <c:f>Sheet1!$W$29:$W$50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Sheet1!$Z$29:$Z$50</c:f>
              <c:numCache>
                <c:formatCode>General</c:formatCode>
                <c:ptCount val="22"/>
                <c:pt idx="0">
                  <c:v>1</c:v>
                </c:pt>
                <c:pt idx="1">
                  <c:v>1.1049462256750262</c:v>
                </c:pt>
                <c:pt idx="2">
                  <c:v>1.3930530083134198</c:v>
                </c:pt>
                <c:pt idx="3">
                  <c:v>1.3351530389178858</c:v>
                </c:pt>
                <c:pt idx="4">
                  <c:v>1.4723162179197067</c:v>
                </c:pt>
                <c:pt idx="5">
                  <c:v>1.6962363017672151</c:v>
                </c:pt>
                <c:pt idx="6">
                  <c:v>1.7007690019057051</c:v>
                </c:pt>
                <c:pt idx="7">
                  <c:v>1.4197731270567544</c:v>
                </c:pt>
                <c:pt idx="8">
                  <c:v>1.2702158356989319</c:v>
                </c:pt>
                <c:pt idx="9">
                  <c:v>0.95291813435971773</c:v>
                </c:pt>
                <c:pt idx="10">
                  <c:v>0.86365784243663124</c:v>
                </c:pt>
                <c:pt idx="11">
                  <c:v>0.97956868165652289</c:v>
                </c:pt>
                <c:pt idx="12">
                  <c:v>1.0814935261118381</c:v>
                </c:pt>
                <c:pt idx="13">
                  <c:v>1.2391988763141222</c:v>
                </c:pt>
                <c:pt idx="14">
                  <c:v>1.3228689831722111</c:v>
                </c:pt>
                <c:pt idx="15">
                  <c:v>1.3665443632641951</c:v>
                </c:pt>
                <c:pt idx="16">
                  <c:v>1.4689794725287952</c:v>
                </c:pt>
                <c:pt idx="17">
                  <c:v>1.510625447006682</c:v>
                </c:pt>
                <c:pt idx="18">
                  <c:v>1.6078535960997491</c:v>
                </c:pt>
                <c:pt idx="19">
                  <c:v>1.6891180550022753</c:v>
                </c:pt>
                <c:pt idx="20">
                  <c:v>1.7150435443230319</c:v>
                </c:pt>
                <c:pt idx="21">
                  <c:v>2.7924843052701398</c:v>
                </c:pt>
              </c:numCache>
            </c:numRef>
          </c:val>
          <c:smooth val="0"/>
          <c:extLst>
            <c:ext xmlns:c16="http://schemas.microsoft.com/office/drawing/2014/chart" uri="{C3380CC4-5D6E-409C-BE32-E72D297353CC}">
              <c16:uniqueId val="{00000002-6733-4984-95BA-992C643BC33E}"/>
            </c:ext>
          </c:extLst>
        </c:ser>
        <c:ser>
          <c:idx val="3"/>
          <c:order val="3"/>
          <c:tx>
            <c:strRef>
              <c:f>Sheet1!$AA$28</c:f>
              <c:strCache>
                <c:ptCount val="1"/>
                <c:pt idx="0">
                  <c:v>Field Nursery</c:v>
                </c:pt>
              </c:strCache>
            </c:strRef>
          </c:tx>
          <c:spPr>
            <a:ln w="28575" cap="rnd">
              <a:solidFill>
                <a:schemeClr val="accent4"/>
              </a:solidFill>
              <a:round/>
            </a:ln>
            <a:effectLst/>
          </c:spPr>
          <c:marker>
            <c:symbol val="none"/>
          </c:marker>
          <c:cat>
            <c:numRef>
              <c:f>Sheet1!$W$29:$W$50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Sheet1!$AA$29:$AA$50</c:f>
              <c:numCache>
                <c:formatCode>General</c:formatCode>
                <c:ptCount val="22"/>
                <c:pt idx="0">
                  <c:v>1</c:v>
                </c:pt>
                <c:pt idx="1">
                  <c:v>1.284526590496275</c:v>
                </c:pt>
                <c:pt idx="2">
                  <c:v>1.3194721178421527</c:v>
                </c:pt>
                <c:pt idx="3">
                  <c:v>1.7788913031538025</c:v>
                </c:pt>
                <c:pt idx="4">
                  <c:v>1.9455971612737282</c:v>
                </c:pt>
                <c:pt idx="5">
                  <c:v>2.1124203969394117</c:v>
                </c:pt>
                <c:pt idx="6">
                  <c:v>2.0919901019546372</c:v>
                </c:pt>
                <c:pt idx="7">
                  <c:v>1.978253331701372</c:v>
                </c:pt>
                <c:pt idx="8">
                  <c:v>1.9715495107851264</c:v>
                </c:pt>
                <c:pt idx="9">
                  <c:v>1.768802504159843</c:v>
                </c:pt>
                <c:pt idx="10">
                  <c:v>1.6260411642327965</c:v>
                </c:pt>
                <c:pt idx="11">
                  <c:v>1.5873919494360409</c:v>
                </c:pt>
                <c:pt idx="12">
                  <c:v>1.6695140863358913</c:v>
                </c:pt>
                <c:pt idx="13">
                  <c:v>1.8479349762433122</c:v>
                </c:pt>
                <c:pt idx="14">
                  <c:v>2.1731583467933344</c:v>
                </c:pt>
                <c:pt idx="15">
                  <c:v>2.5049030557332661</c:v>
                </c:pt>
                <c:pt idx="16">
                  <c:v>2.8982215534204872</c:v>
                </c:pt>
                <c:pt idx="17">
                  <c:v>3.2007066014091929</c:v>
                </c:pt>
                <c:pt idx="18">
                  <c:v>4.6468874761287537</c:v>
                </c:pt>
                <c:pt idx="19">
                  <c:v>5.4568081670681678</c:v>
                </c:pt>
                <c:pt idx="20">
                  <c:v>5.2957522429564667</c:v>
                </c:pt>
                <c:pt idx="21">
                  <c:v>7.1472522255524842</c:v>
                </c:pt>
              </c:numCache>
            </c:numRef>
          </c:val>
          <c:smooth val="0"/>
          <c:extLst>
            <c:ext xmlns:c16="http://schemas.microsoft.com/office/drawing/2014/chart" uri="{C3380CC4-5D6E-409C-BE32-E72D297353CC}">
              <c16:uniqueId val="{00000003-6733-4984-95BA-992C643BC33E}"/>
            </c:ext>
          </c:extLst>
        </c:ser>
        <c:ser>
          <c:idx val="4"/>
          <c:order val="4"/>
          <c:tx>
            <c:strRef>
              <c:f>Sheet1!$AB$28</c:f>
              <c:strCache>
                <c:ptCount val="1"/>
                <c:pt idx="0">
                  <c:v>Container Nursery</c:v>
                </c:pt>
              </c:strCache>
            </c:strRef>
          </c:tx>
          <c:spPr>
            <a:ln w="28575" cap="rnd">
              <a:solidFill>
                <a:schemeClr val="accent5"/>
              </a:solidFill>
              <a:round/>
            </a:ln>
            <a:effectLst/>
          </c:spPr>
          <c:marker>
            <c:symbol val="none"/>
          </c:marker>
          <c:cat>
            <c:numRef>
              <c:f>Sheet1!$W$29:$W$50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Sheet1!$AB$29:$AB$50</c:f>
              <c:numCache>
                <c:formatCode>General</c:formatCode>
                <c:ptCount val="22"/>
                <c:pt idx="0">
                  <c:v>1</c:v>
                </c:pt>
                <c:pt idx="1">
                  <c:v>1.1045681240822147</c:v>
                </c:pt>
                <c:pt idx="2">
                  <c:v>1.1422956410692064</c:v>
                </c:pt>
                <c:pt idx="3">
                  <c:v>1.2617107861972505</c:v>
                </c:pt>
                <c:pt idx="4">
                  <c:v>1.3754323458136568</c:v>
                </c:pt>
                <c:pt idx="5">
                  <c:v>1.5358131600996692</c:v>
                </c:pt>
                <c:pt idx="6">
                  <c:v>1.6113771535571055</c:v>
                </c:pt>
                <c:pt idx="7">
                  <c:v>1.4856514107567231</c:v>
                </c:pt>
                <c:pt idx="8">
                  <c:v>1.657093203564397</c:v>
                </c:pt>
                <c:pt idx="9">
                  <c:v>1.3874380097489949</c:v>
                </c:pt>
                <c:pt idx="10">
                  <c:v>1.1904592463920127</c:v>
                </c:pt>
                <c:pt idx="11">
                  <c:v>1.1996804818186788</c:v>
                </c:pt>
                <c:pt idx="12">
                  <c:v>1.2587957022580993</c:v>
                </c:pt>
                <c:pt idx="13">
                  <c:v>1.2594826824165863</c:v>
                </c:pt>
                <c:pt idx="14">
                  <c:v>1.3180276530519353</c:v>
                </c:pt>
                <c:pt idx="15">
                  <c:v>1.4493348993212882</c:v>
                </c:pt>
                <c:pt idx="16">
                  <c:v>1.4619356605001048</c:v>
                </c:pt>
                <c:pt idx="17">
                  <c:v>1.3341831689956813</c:v>
                </c:pt>
                <c:pt idx="18">
                  <c:v>1.6406424774856498</c:v>
                </c:pt>
                <c:pt idx="19">
                  <c:v>2.177244553068209</c:v>
                </c:pt>
                <c:pt idx="20">
                  <c:v>2.0752153079527251</c:v>
                </c:pt>
                <c:pt idx="21">
                  <c:v>2.3133118789804312</c:v>
                </c:pt>
              </c:numCache>
            </c:numRef>
          </c:val>
          <c:smooth val="0"/>
          <c:extLst>
            <c:ext xmlns:c16="http://schemas.microsoft.com/office/drawing/2014/chart" uri="{C3380CC4-5D6E-409C-BE32-E72D297353CC}">
              <c16:uniqueId val="{00000004-6733-4984-95BA-992C643BC33E}"/>
            </c:ext>
          </c:extLst>
        </c:ser>
        <c:dLbls>
          <c:showLegendKey val="0"/>
          <c:showVal val="0"/>
          <c:showCatName val="0"/>
          <c:showSerName val="0"/>
          <c:showPercent val="0"/>
          <c:showBubbleSize val="0"/>
        </c:dLbls>
        <c:smooth val="0"/>
        <c:axId val="350277071"/>
        <c:axId val="397831679"/>
      </c:lineChart>
      <c:catAx>
        <c:axId val="3502770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7831679"/>
        <c:crosses val="autoZero"/>
        <c:auto val="1"/>
        <c:lblAlgn val="ctr"/>
        <c:lblOffset val="100"/>
        <c:noMultiLvlLbl val="0"/>
      </c:catAx>
      <c:valAx>
        <c:axId val="3978316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 (base</a:t>
                </a:r>
                <a:r>
                  <a:rPr lang="en-US" baseline="0"/>
                  <a:t> = 2001)</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277071"/>
        <c:crosses val="autoZero"/>
        <c:crossBetween val="between"/>
      </c:valAx>
      <c:spPr>
        <a:noFill/>
        <a:ln>
          <a:noFill/>
        </a:ln>
        <a:effectLst/>
      </c:spPr>
    </c:plotArea>
    <c:legend>
      <c:legendPos val="b"/>
      <c:layout>
        <c:manualLayout>
          <c:xMode val="edge"/>
          <c:yMode val="edge"/>
          <c:x val="0.10370617134396663"/>
          <c:y val="0.68830875397273705"/>
          <c:w val="0.71566458038898983"/>
          <c:h val="0.212296258991826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1912F-950C-42A4-90D5-5CDFE64C90D3}"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4A00B-3636-40D8-A428-71A90F4E9EEB}" type="slidenum">
              <a:rPr lang="en-US" smtClean="0"/>
              <a:t>‹#›</a:t>
            </a:fld>
            <a:endParaRPr lang="en-US"/>
          </a:p>
        </p:txBody>
      </p:sp>
    </p:spTree>
    <p:extLst>
      <p:ext uri="{BB962C8B-B14F-4D97-AF65-F5344CB8AC3E}">
        <p14:creationId xmlns:p14="http://schemas.microsoft.com/office/powerpoint/2010/main" val="2438375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99424-FC53-D890-7ED3-B2FFEE8FC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F3832-3533-7D09-AB0E-BBD82625F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A38F0F-3ED3-D3EF-1C60-AE05867120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579640-E829-CDCD-CC02-37F03600E1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19EC9-62EE-46D1-8AF5-D1CAF66294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488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cotton supply exceed demand (domestic use and exports) in 2024, putting downward pressure on U.S. cotton prices. Because of increasing in competition in the global market, especially from Brazilian cotton, U.S. cotton demand haves been trending down since 2020. </a:t>
            </a:r>
          </a:p>
        </p:txBody>
      </p:sp>
      <p:sp>
        <p:nvSpPr>
          <p:cNvPr id="4" name="Slide Number Placeholder 3"/>
          <p:cNvSpPr>
            <a:spLocks noGrp="1"/>
          </p:cNvSpPr>
          <p:nvPr>
            <p:ph type="sldNum" sz="quarter" idx="5"/>
          </p:nvPr>
        </p:nvSpPr>
        <p:spPr/>
        <p:txBody>
          <a:bodyPr/>
          <a:lstStyle/>
          <a:p>
            <a:fld id="{30E4B774-C7B2-41C4-BD0C-9C52F0023B1C}" type="slidenum">
              <a:rPr lang="en-US" smtClean="0"/>
              <a:t>14</a:t>
            </a:fld>
            <a:endParaRPr lang="en-US"/>
          </a:p>
        </p:txBody>
      </p:sp>
    </p:spTree>
    <p:extLst>
      <p:ext uri="{BB962C8B-B14F-4D97-AF65-F5344CB8AC3E}">
        <p14:creationId xmlns:p14="http://schemas.microsoft.com/office/powerpoint/2010/main" val="3813377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low cotton prices and the impact of Hurricane Helene, GA producers produced less cotton at 2 million bales in 2024, which is lower than the historical high in 2012 at 2.9 million bales, and second highest at 2.7 million bales in 2022. GA planted acres in 2025 will likely be maintained or reduced from the current level of 1.1 million acres in 2024, due to more favorable peanut and corn prices.  </a:t>
            </a:r>
          </a:p>
          <a:p>
            <a:endParaRPr lang="en-US" dirty="0"/>
          </a:p>
          <a:p>
            <a:endParaRPr lang="en-US" dirty="0"/>
          </a:p>
        </p:txBody>
      </p:sp>
      <p:sp>
        <p:nvSpPr>
          <p:cNvPr id="4" name="Slide Number Placeholder 3"/>
          <p:cNvSpPr>
            <a:spLocks noGrp="1"/>
          </p:cNvSpPr>
          <p:nvPr>
            <p:ph type="sldNum" sz="quarter" idx="5"/>
          </p:nvPr>
        </p:nvSpPr>
        <p:spPr/>
        <p:txBody>
          <a:bodyPr/>
          <a:lstStyle/>
          <a:p>
            <a:fld id="{30E4B774-C7B2-41C4-BD0C-9C52F0023B1C}" type="slidenum">
              <a:rPr lang="en-US" smtClean="0"/>
              <a:t>15</a:t>
            </a:fld>
            <a:endParaRPr lang="en-US"/>
          </a:p>
        </p:txBody>
      </p:sp>
    </p:spTree>
    <p:extLst>
      <p:ext uri="{BB962C8B-B14F-4D97-AF65-F5344CB8AC3E}">
        <p14:creationId xmlns:p14="http://schemas.microsoft.com/office/powerpoint/2010/main" val="268685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look at planted acres of corn, soybeans, and wheat for Georgia over the last ten years. In general, corn acres have trended up in the state since 2017, however in 2024, planted acres of corn were below 400,000 for the first time in 5 years to a total 375,000 acres. Georgia corn yields were projected to be 163 </a:t>
            </a:r>
            <a:r>
              <a:rPr lang="en-US" dirty="0" err="1"/>
              <a:t>bu</a:t>
            </a:r>
            <a:r>
              <a:rPr lang="en-US" dirty="0"/>
              <a:t>/ac for the 24/25 crop, down 11 </a:t>
            </a:r>
            <a:r>
              <a:rPr lang="en-US" dirty="0" err="1"/>
              <a:t>bu</a:t>
            </a:r>
            <a:r>
              <a:rPr lang="en-US" dirty="0"/>
              <a:t>/ac from the 23/24 crop and down for the third year in a row. If realized, this will result in Georgia’s smallest corn crop in 7 years at 49.7 million bushels.</a:t>
            </a:r>
          </a:p>
          <a:p>
            <a:r>
              <a:rPr lang="en-US" dirty="0"/>
              <a:t>Soybean acres bottomed out during the 19/20 and 20/21 crop years in Georgia and have gradually increased since. Growers planted 170,000 acres of beans for the 24/25 crop. Georgia state average soybean yields have also increased over the last three years and were projected at 47 </a:t>
            </a:r>
            <a:r>
              <a:rPr lang="en-US" dirty="0" err="1"/>
              <a:t>bu</a:t>
            </a:r>
            <a:r>
              <a:rPr lang="en-US" dirty="0"/>
              <a:t>/ac, up 4 bushels from the 23/24 crop. If realized, Georgia will have its highest soybean production in eight years at 7.6 million bushels.</a:t>
            </a:r>
          </a:p>
          <a:p>
            <a:r>
              <a:rPr lang="en-US" dirty="0"/>
              <a:t>Planted wheat acres have been on the decline over the last four years. Georgia growers planted 145,000 acres of wheat in 2024, the fewest acres planted to wheat in over 15 years and down 26% from the 23/24 crop year. On the other hand, wheat yields were projected up by 4 bushels to 59 </a:t>
            </a:r>
            <a:r>
              <a:rPr lang="en-US" dirty="0" err="1"/>
              <a:t>bu</a:t>
            </a:r>
            <a:r>
              <a:rPr lang="en-US" dirty="0"/>
              <a:t>/ac. If realized, Georgia wheat production will be 3.5 million bushels which is the smallest wheat crop in the past 5 years.</a:t>
            </a:r>
          </a:p>
        </p:txBody>
      </p:sp>
      <p:sp>
        <p:nvSpPr>
          <p:cNvPr id="4" name="Slide Number Placeholder 3"/>
          <p:cNvSpPr>
            <a:spLocks noGrp="1"/>
          </p:cNvSpPr>
          <p:nvPr>
            <p:ph type="sldNum" sz="quarter" idx="5"/>
          </p:nvPr>
        </p:nvSpPr>
        <p:spPr/>
        <p:txBody>
          <a:bodyPr/>
          <a:lstStyle/>
          <a:p>
            <a:fld id="{F0B7BFEE-8CF5-F14C-85C6-80953ED040AC}" type="slidenum">
              <a:rPr lang="en-US" smtClean="0"/>
              <a:t>16</a:t>
            </a:fld>
            <a:endParaRPr lang="en-US"/>
          </a:p>
        </p:txBody>
      </p:sp>
    </p:spTree>
    <p:extLst>
      <p:ext uri="{BB962C8B-B14F-4D97-AF65-F5344CB8AC3E}">
        <p14:creationId xmlns:p14="http://schemas.microsoft.com/office/powerpoint/2010/main" val="3201338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index of market year average prices received by farmers in Georgia for corn, soybeans, and wheat with 2019/2020 market year average prices set to 100. The 19/20 market year, demarcated by the gray line, was the beginning of the pandemic and this index shows how much prices have changed since then. As you can see all three prices increased because of the U.S. and global recovery from the pandemic. However, prices began to decline following the 22/23 crop. </a:t>
            </a:r>
          </a:p>
          <a:p>
            <a:r>
              <a:rPr lang="en-US" dirty="0"/>
              <a:t>Georgia tends to see a strong positive basis for corn, a weak negative basis for soybeans and a strong negative basis for wheat. </a:t>
            </a:r>
          </a:p>
          <a:p>
            <a:r>
              <a:rPr lang="en-US" dirty="0"/>
              <a:t>Projections for Georgia season average farm prices for the 25/26 crop range from $4.70 to $5.10 per bushel for corn, $10 to $10.40 per bushel for soybeans, and $5.30 to $5.70 per bushel for wheat. </a:t>
            </a:r>
          </a:p>
          <a:p>
            <a:r>
              <a:rPr lang="en-US" dirty="0"/>
              <a:t>Planted acres for the state are likely to increase slightly for corn, decrease slightly for soybeans, and remain stable for wheat.</a:t>
            </a:r>
          </a:p>
        </p:txBody>
      </p:sp>
      <p:sp>
        <p:nvSpPr>
          <p:cNvPr id="4" name="Slide Number Placeholder 3"/>
          <p:cNvSpPr>
            <a:spLocks noGrp="1"/>
          </p:cNvSpPr>
          <p:nvPr>
            <p:ph type="sldNum" sz="quarter" idx="5"/>
          </p:nvPr>
        </p:nvSpPr>
        <p:spPr/>
        <p:txBody>
          <a:bodyPr/>
          <a:lstStyle/>
          <a:p>
            <a:fld id="{F0B7BFEE-8CF5-F14C-85C6-80953ED040AC}" type="slidenum">
              <a:rPr lang="en-US" smtClean="0"/>
              <a:t>17</a:t>
            </a:fld>
            <a:endParaRPr lang="en-US"/>
          </a:p>
        </p:txBody>
      </p:sp>
    </p:spTree>
    <p:extLst>
      <p:ext uri="{BB962C8B-B14F-4D97-AF65-F5344CB8AC3E}">
        <p14:creationId xmlns:p14="http://schemas.microsoft.com/office/powerpoint/2010/main" val="2613807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1FAA3-6B0B-7060-3DF7-37B88BE20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F1BDD-DD0A-6D10-D503-FF98C73F3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ED910-80A5-6F43-C7BD-5A9907470E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A6C370-85DA-432C-34B7-C71918851D8E}"/>
              </a:ext>
            </a:extLst>
          </p:cNvPr>
          <p:cNvSpPr>
            <a:spLocks noGrp="1"/>
          </p:cNvSpPr>
          <p:nvPr>
            <p:ph type="sldNum" sz="quarter" idx="5"/>
          </p:nvPr>
        </p:nvSpPr>
        <p:spPr/>
        <p:txBody>
          <a:bodyPr/>
          <a:lstStyle/>
          <a:p>
            <a:fld id="{6F4C332E-6D3B-43D2-BAA7-B83B8E2C3785}" type="slidenum">
              <a:rPr lang="en-US" smtClean="0"/>
              <a:t>22</a:t>
            </a:fld>
            <a:endParaRPr lang="en-US"/>
          </a:p>
        </p:txBody>
      </p:sp>
    </p:spTree>
    <p:extLst>
      <p:ext uri="{BB962C8B-B14F-4D97-AF65-F5344CB8AC3E}">
        <p14:creationId xmlns:p14="http://schemas.microsoft.com/office/powerpoint/2010/main" val="520333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spc="-10" dirty="0">
                <a:effectLst/>
                <a:latin typeface="Times New Roman" panose="02020603050405020304" pitchFamily="18" charset="0"/>
                <a:ea typeface="DengXian" panose="02010600030101010101" pitchFamily="2" charset="-122"/>
              </a:rPr>
              <a:t>Over 70% of the U.S. softwood lumber and structural panels are used in residential construction, particularly single-family homes, and home improvement activities. </a:t>
            </a:r>
            <a:r>
              <a:rPr lang="en-US" dirty="0"/>
              <a:t>Demand for softwood lumber and structural panels is expected to remain under pressure as single-family housing starts face challenges, including elevated mortgage rates, high house prices, and rising construction costs. From the supply side, Hurricane Helene impacted 8.9 million acres of Georgia’s forestland, including some of the state’s most productive timberland in </a:t>
            </a:r>
            <a:r>
              <a:rPr lang="en-US"/>
              <a:t>South Georgia. </a:t>
            </a:r>
            <a:r>
              <a:rPr lang="en-US" dirty="0"/>
              <a:t>The damaged pine timber is equivalent to the state’s annual timber harvest. While pulpwood prices in the affected region may stay low through mid-2025 as mills absorb salvaged timber, sawtimber prices are expected to rise for several years as these areas recover. Timber prices in northern Georgia remain stable.  </a:t>
            </a:r>
          </a:p>
        </p:txBody>
      </p:sp>
      <p:sp>
        <p:nvSpPr>
          <p:cNvPr id="4" name="Slide Number Placeholder 3"/>
          <p:cNvSpPr>
            <a:spLocks noGrp="1"/>
          </p:cNvSpPr>
          <p:nvPr>
            <p:ph type="sldNum" sz="quarter" idx="5"/>
          </p:nvPr>
        </p:nvSpPr>
        <p:spPr/>
        <p:txBody>
          <a:bodyPr/>
          <a:lstStyle/>
          <a:p>
            <a:fld id="{6F4C332E-6D3B-43D2-BAA7-B83B8E2C3785}" type="slidenum">
              <a:rPr lang="en-US" smtClean="0"/>
              <a:t>23</a:t>
            </a:fld>
            <a:endParaRPr lang="en-US"/>
          </a:p>
        </p:txBody>
      </p:sp>
    </p:spTree>
    <p:extLst>
      <p:ext uri="{BB962C8B-B14F-4D97-AF65-F5344CB8AC3E}">
        <p14:creationId xmlns:p14="http://schemas.microsoft.com/office/powerpoint/2010/main" val="3696384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Aptos" panose="020B0004020202020204" pitchFamily="34" charset="0"/>
                <a:ea typeface="Aptos" panose="020B0004020202020204" pitchFamily="34" charset="0"/>
                <a:cs typeface="Times New Roman" panose="02020603050405020304" pitchFamily="18" charset="0"/>
              </a:rPr>
              <a:t>Suggested narrative:</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sz="4000" dirty="0"/>
          </a:p>
          <a:p>
            <a:r>
              <a:rPr lang="en-US" sz="4000" dirty="0"/>
              <a:t>Direct-to-consumer (DTC) sales are a vital revenue source for farmers who welcome visitors and seek to build direct connections with customers.</a:t>
            </a:r>
          </a:p>
          <a:p>
            <a:r>
              <a:rPr lang="en-US" sz="1800" dirty="0">
                <a:effectLst/>
                <a:latin typeface="Aptos" panose="020B0004020202020204" pitchFamily="34" charset="0"/>
                <a:ea typeface="Aptos" panose="020B0004020202020204" pitchFamily="34" charset="0"/>
                <a:cs typeface="Times New Roman" panose="02020603050405020304" pitchFamily="18" charset="0"/>
              </a:rPr>
              <a:t>The total value of agrifood products sold directly to consumers in Georgia experienced significant nominal growth over the past decade, increasing from $13.2 million in 2012 to $46.4 million in 2022. </a:t>
            </a:r>
          </a:p>
          <a:p>
            <a:r>
              <a:rPr lang="en-US" sz="1800" dirty="0">
                <a:effectLst/>
                <a:latin typeface="Aptos" panose="020B0004020202020204" pitchFamily="34" charset="0"/>
                <a:ea typeface="Aptos" panose="020B0004020202020204" pitchFamily="34" charset="0"/>
                <a:cs typeface="Times New Roman" panose="02020603050405020304" pitchFamily="18" charset="0"/>
              </a:rPr>
              <a:t>The number of farms with DTC sales exceeding $1 million increased from 28 in 2017 to 32 in 2022 </a:t>
            </a:r>
            <a:r>
              <a:rPr lang="en-US" sz="2800" dirty="0"/>
              <a:t>underscoring the pivotal role of large-scale operations in driving sales value, despite year-to-year fluctuations in their numbers.</a:t>
            </a:r>
            <a:r>
              <a:rPr lang="en-US" sz="1800" dirty="0">
                <a:effectLst/>
                <a:latin typeface="Aptos" panose="020B0004020202020204" pitchFamily="34" charset="0"/>
                <a:cs typeface="Times New Roman" panose="02020603050405020304" pitchFamily="18" charset="0"/>
              </a:rPr>
              <a:t> </a:t>
            </a:r>
          </a:p>
          <a:p>
            <a:r>
              <a:rPr lang="en-US" sz="2800" dirty="0"/>
              <a:t>It is also important to highlight that smaller-sized farms have steadily contributed to the growth of this segment, indicating that diversification and innovative approaches have allowed these operations to capture a growing share of the direct-to-consumer market.</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current state of direct-to-consumer sales in Georgia reflects a vibrant and evolving landscape, driven by the support of public and private entities, as well as innovative distribution models which have helped adapting to challenges. </a:t>
            </a:r>
          </a:p>
          <a:p>
            <a:pPr marL="0" marR="0">
              <a:lnSpc>
                <a:spcPct val="107000"/>
              </a:lnSpc>
              <a:spcAft>
                <a:spcPts val="800"/>
              </a:spcAft>
            </a:pPr>
            <a:r>
              <a:rPr lang="en-US" sz="1800" i="1" u="sng" kern="100" dirty="0">
                <a:effectLst/>
                <a:latin typeface="Aptos" panose="020B0004020202020204" pitchFamily="34" charset="0"/>
                <a:ea typeface="Aptos" panose="020B0004020202020204" pitchFamily="34" charset="0"/>
                <a:cs typeface="Times New Roman" panose="02020603050405020304" pitchFamily="18" charset="0"/>
              </a:rPr>
              <a:t>Non-Profits supported initiatives.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Whether managing physical distribution or food access to households with limited options, non-profits organizations have been instrumental in supporting DTC sales. </a:t>
            </a:r>
          </a:p>
          <a:p>
            <a:r>
              <a:rPr lang="en-US" sz="1800" i="1" u="sng" dirty="0">
                <a:effectLst/>
                <a:latin typeface="Aptos" panose="020B0004020202020204" pitchFamily="34" charset="0"/>
                <a:ea typeface="Aptos" panose="020B0004020202020204" pitchFamily="34" charset="0"/>
                <a:cs typeface="Times New Roman" panose="02020603050405020304" pitchFamily="18" charset="0"/>
              </a:rPr>
              <a:t>Cooperative Extension Services supported initiatives. </a:t>
            </a:r>
            <a:r>
              <a:rPr lang="en-US" sz="1800" dirty="0">
                <a:effectLst/>
                <a:latin typeface="Aptos" panose="020B0004020202020204" pitchFamily="34" charset="0"/>
                <a:ea typeface="Aptos" panose="020B0004020202020204" pitchFamily="34" charset="0"/>
                <a:cs typeface="Times New Roman" panose="02020603050405020304" pitchFamily="18" charset="0"/>
              </a:rPr>
              <a:t>Farmers’ markets remain a cornerstone of DTC sales in Georgia. They provide venues for farmers to engage directly with their communities, branding their stories and production practices.</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Community Supported Agriculture (CSA) has become an increasingly common direct market channel for small-scale and mid-scale farmers. There are many different CSA models now, depending on the size, location, and products of the farm. Over the past few years, CSAs have faced some challenges in Georgia, including declining sales and fewer returning customers. Some reasons identified relate to consumers’ declining commitment as well as the increased competition from other DTC channels, especially online (e.g., Barn2Door). </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i="1" u="sng" dirty="0">
                <a:effectLst/>
                <a:latin typeface="Aptos" panose="020B0004020202020204" pitchFamily="34" charset="0"/>
                <a:ea typeface="Aptos" panose="020B0004020202020204" pitchFamily="34" charset="0"/>
                <a:cs typeface="Times New Roman" panose="02020603050405020304" pitchFamily="18" charset="0"/>
              </a:rPr>
              <a:t>State-Supported Branding Program will remain a staple</a:t>
            </a:r>
            <a:r>
              <a:rPr lang="en-US" sz="1800" i="1" dirty="0">
                <a:effectLst/>
                <a:latin typeface="Aptos" panose="020B0004020202020204" pitchFamily="34" charset="0"/>
                <a:ea typeface="Aptos" panose="020B0004020202020204" pitchFamily="34" charset="0"/>
                <a:cs typeface="Times New Roman" panose="02020603050405020304" pitchFamily="18" charset="0"/>
              </a:rPr>
              <a:t>.</a:t>
            </a:r>
            <a:r>
              <a:rPr lang="en-US" sz="1800" dirty="0">
                <a:effectLst/>
                <a:latin typeface="Aptos" panose="020B0004020202020204" pitchFamily="34" charset="0"/>
                <a:ea typeface="Aptos" panose="020B0004020202020204" pitchFamily="34" charset="0"/>
                <a:cs typeface="Times New Roman" panose="02020603050405020304" pitchFamily="18" charset="0"/>
              </a:rPr>
              <a:t> Since 2011, the Georgia Department of Agriculture's Georgia Grown program has played a pivotal role in promoting local agricultural products. This initiative provides marketing, branding, and networking support for all stakeholders involved in Georgia’s food supply-chain. </a:t>
            </a:r>
          </a:p>
          <a:p>
            <a:endParaRPr lang="en-US" dirty="0"/>
          </a:p>
        </p:txBody>
      </p:sp>
      <p:sp>
        <p:nvSpPr>
          <p:cNvPr id="4" name="Slide Number Placeholder 3"/>
          <p:cNvSpPr>
            <a:spLocks noGrp="1"/>
          </p:cNvSpPr>
          <p:nvPr>
            <p:ph type="sldNum" sz="quarter" idx="5"/>
          </p:nvPr>
        </p:nvSpPr>
        <p:spPr/>
        <p:txBody>
          <a:bodyPr/>
          <a:lstStyle/>
          <a:p>
            <a:fld id="{A29F3071-D6AA-4EF1-B126-53C23FAB1914}" type="slidenum">
              <a:rPr lang="en-US" smtClean="0"/>
              <a:t>24</a:t>
            </a:fld>
            <a:endParaRPr lang="en-US"/>
          </a:p>
        </p:txBody>
      </p:sp>
    </p:spTree>
    <p:extLst>
      <p:ext uri="{BB962C8B-B14F-4D97-AF65-F5344CB8AC3E}">
        <p14:creationId xmlns:p14="http://schemas.microsoft.com/office/powerpoint/2010/main" val="265300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4A00B-3636-40D8-A428-71A90F4E9EEB}" type="slidenum">
              <a:rPr lang="en-US" smtClean="0"/>
              <a:t>26</a:t>
            </a:fld>
            <a:endParaRPr lang="en-US"/>
          </a:p>
        </p:txBody>
      </p:sp>
    </p:spTree>
    <p:extLst>
      <p:ext uri="{BB962C8B-B14F-4D97-AF65-F5344CB8AC3E}">
        <p14:creationId xmlns:p14="http://schemas.microsoft.com/office/powerpoint/2010/main" val="813954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10700-C52E-0F81-B20D-F627FF65A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22693-0013-D129-3CF7-25DBD1A96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6BF98-B0A9-8683-ED71-CDA85E942E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A80BDD-2FC2-2A44-09A4-5D4B3EF7EF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19EC9-62EE-46D1-8AF5-D1CAF66294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19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2024 saw improved pricing for the chicken industry. In 2025, the outlook is generally positive with some risks. With other options at the meat counter more expensive than chicken, domestic demand risks appear low. International demand may be more concerning as exports slid lower last year and are forecast to only see slight improvements in the year ahead. The risk is that chicken production ramps up and exceeds demand and current price levels. If so, prices could fall.</a:t>
            </a:r>
          </a:p>
        </p:txBody>
      </p:sp>
      <p:sp>
        <p:nvSpPr>
          <p:cNvPr id="4" name="Slide Number Placeholder 3"/>
          <p:cNvSpPr>
            <a:spLocks noGrp="1"/>
          </p:cNvSpPr>
          <p:nvPr>
            <p:ph type="sldNum" sz="quarter" idx="5"/>
          </p:nvPr>
        </p:nvSpPr>
        <p:spPr/>
        <p:txBody>
          <a:bodyPr/>
          <a:lstStyle/>
          <a:p>
            <a:fld id="{64D375E9-157B-4F80-9551-77FF0B6E4732}" type="slidenum">
              <a:rPr lang="en-US" smtClean="0"/>
              <a:t>7</a:t>
            </a:fld>
            <a:endParaRPr lang="en-US"/>
          </a:p>
        </p:txBody>
      </p:sp>
    </p:spTree>
    <p:extLst>
      <p:ext uri="{BB962C8B-B14F-4D97-AF65-F5344CB8AC3E}">
        <p14:creationId xmlns:p14="http://schemas.microsoft.com/office/powerpoint/2010/main" val="347742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Beef cattle industry saw strong prices on tight supplies and strong demand. Prices for feeder cattle moved higher through the spring on these factors and saw prices move lower through the fall on normal seasonal patterns (more lighter weight calves coming to market). The expectation in the year-ahead is for this to continue with risks appearing to arise from any demand constraints domestically or internationally.</a:t>
            </a:r>
          </a:p>
        </p:txBody>
      </p:sp>
      <p:sp>
        <p:nvSpPr>
          <p:cNvPr id="4" name="Slide Number Placeholder 3"/>
          <p:cNvSpPr>
            <a:spLocks noGrp="1"/>
          </p:cNvSpPr>
          <p:nvPr>
            <p:ph type="sldNum" sz="quarter" idx="5"/>
          </p:nvPr>
        </p:nvSpPr>
        <p:spPr/>
        <p:txBody>
          <a:bodyPr/>
          <a:lstStyle/>
          <a:p>
            <a:fld id="{64D375E9-157B-4F80-9551-77FF0B6E4732}" type="slidenum">
              <a:rPr lang="en-US" smtClean="0"/>
              <a:t>8</a:t>
            </a:fld>
            <a:endParaRPr lang="en-US"/>
          </a:p>
        </p:txBody>
      </p:sp>
    </p:spTree>
    <p:extLst>
      <p:ext uri="{BB962C8B-B14F-4D97-AF65-F5344CB8AC3E}">
        <p14:creationId xmlns:p14="http://schemas.microsoft.com/office/powerpoint/2010/main" val="2426065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Dairy producers saw improved margins in 2024 after a very difficult first half of 2023. This has largely come from supply reductions. The outlook for 2025 is stable. The question is whether, or by how much, production expands in 2025. Does it outpace demand? Another significant risk could be widespread HPAI impacts in dairy. So far, this has not occurred, but it is certainly a risk to the industry.</a:t>
            </a:r>
          </a:p>
        </p:txBody>
      </p:sp>
      <p:sp>
        <p:nvSpPr>
          <p:cNvPr id="4" name="Slide Number Placeholder 3"/>
          <p:cNvSpPr>
            <a:spLocks noGrp="1"/>
          </p:cNvSpPr>
          <p:nvPr>
            <p:ph type="sldNum" sz="quarter" idx="5"/>
          </p:nvPr>
        </p:nvSpPr>
        <p:spPr/>
        <p:txBody>
          <a:bodyPr/>
          <a:lstStyle/>
          <a:p>
            <a:fld id="{64D375E9-157B-4F80-9551-77FF0B6E4732}" type="slidenum">
              <a:rPr lang="en-US" smtClean="0"/>
              <a:t>9</a:t>
            </a:fld>
            <a:endParaRPr lang="en-US"/>
          </a:p>
        </p:txBody>
      </p:sp>
    </p:spTree>
    <p:extLst>
      <p:ext uri="{BB962C8B-B14F-4D97-AF65-F5344CB8AC3E}">
        <p14:creationId xmlns:p14="http://schemas.microsoft.com/office/powerpoint/2010/main" val="2675902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planted 1.8 million acres,     9.7% from last year, and is projected to harvest 1.7 million acres. </a:t>
            </a:r>
          </a:p>
          <a:p>
            <a:r>
              <a:rPr lang="en-US" dirty="0"/>
              <a:t>US yield projected at 3,723 </a:t>
            </a:r>
            <a:r>
              <a:rPr lang="en-US" dirty="0" err="1"/>
              <a:t>lbs</a:t>
            </a:r>
            <a:r>
              <a:rPr lang="en-US" dirty="0"/>
              <a:t>/ac</a:t>
            </a:r>
          </a:p>
          <a:p>
            <a:endParaRPr lang="en-US" dirty="0"/>
          </a:p>
        </p:txBody>
      </p:sp>
      <p:sp>
        <p:nvSpPr>
          <p:cNvPr id="4" name="Slide Number Placeholder 3"/>
          <p:cNvSpPr>
            <a:spLocks noGrp="1"/>
          </p:cNvSpPr>
          <p:nvPr>
            <p:ph type="sldNum" sz="quarter" idx="5"/>
          </p:nvPr>
        </p:nvSpPr>
        <p:spPr/>
        <p:txBody>
          <a:bodyPr/>
          <a:lstStyle/>
          <a:p>
            <a:fld id="{30E4B774-C7B2-41C4-BD0C-9C52F0023B1C}" type="slidenum">
              <a:rPr lang="en-US" smtClean="0"/>
              <a:t>10</a:t>
            </a:fld>
            <a:endParaRPr lang="en-US"/>
          </a:p>
        </p:txBody>
      </p:sp>
    </p:spTree>
    <p:extLst>
      <p:ext uri="{BB962C8B-B14F-4D97-AF65-F5344CB8AC3E}">
        <p14:creationId xmlns:p14="http://schemas.microsoft.com/office/powerpoint/2010/main" val="3769914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Peanut production up in 2024 to 3.0 million metric ton, 10.8% increase from last year. </a:t>
            </a:r>
          </a:p>
          <a:p>
            <a:r>
              <a:rPr lang="en-US" dirty="0"/>
              <a:t>	Due to increased acres</a:t>
            </a:r>
          </a:p>
          <a:p>
            <a:r>
              <a:rPr lang="en-US" dirty="0"/>
              <a:t>	Despite lower yield nationwide and in Georgia</a:t>
            </a:r>
          </a:p>
          <a:p>
            <a:endParaRPr lang="en-US" dirty="0"/>
          </a:p>
          <a:p>
            <a:r>
              <a:rPr lang="en-US" dirty="0"/>
              <a:t>Slightly reduced peanut demand, but still strong demand expected to keep stocks stable. Food use is the largest category in demand. </a:t>
            </a:r>
          </a:p>
          <a:p>
            <a:endParaRPr lang="en-US" dirty="0"/>
          </a:p>
          <a:p>
            <a:r>
              <a:rPr lang="en-US" dirty="0"/>
              <a:t>Consumer food purchases strong, but growth has leveled off. Amond the food use, peanut butter is largest consumed category, followed y peanut snacks, and peanut candy, and in shell peanuts. </a:t>
            </a:r>
          </a:p>
          <a:p>
            <a:endParaRPr lang="en-US" dirty="0"/>
          </a:p>
        </p:txBody>
      </p:sp>
      <p:sp>
        <p:nvSpPr>
          <p:cNvPr id="4" name="Slide Number Placeholder 3"/>
          <p:cNvSpPr>
            <a:spLocks noGrp="1"/>
          </p:cNvSpPr>
          <p:nvPr>
            <p:ph type="sldNum" sz="quarter" idx="5"/>
          </p:nvPr>
        </p:nvSpPr>
        <p:spPr/>
        <p:txBody>
          <a:bodyPr/>
          <a:lstStyle/>
          <a:p>
            <a:fld id="{30E4B774-C7B2-41C4-BD0C-9C52F0023B1C}" type="slidenum">
              <a:rPr lang="en-US" smtClean="0"/>
              <a:t>11</a:t>
            </a:fld>
            <a:endParaRPr lang="en-US"/>
          </a:p>
        </p:txBody>
      </p:sp>
    </p:spTree>
    <p:extLst>
      <p:ext uri="{BB962C8B-B14F-4D97-AF65-F5344CB8AC3E}">
        <p14:creationId xmlns:p14="http://schemas.microsoft.com/office/powerpoint/2010/main" val="4283261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 peanut production level varies in response to market prices. </a:t>
            </a:r>
          </a:p>
          <a:p>
            <a:r>
              <a:rPr lang="en-US" dirty="0"/>
              <a:t>GA produced 50.6% of total U.S. Production in 2024, at 3.3 billion pounds. </a:t>
            </a:r>
          </a:p>
          <a:p>
            <a:r>
              <a:rPr lang="en-US" dirty="0"/>
              <a:t>National peanut prices recovered in January 2025 to 27.3 cents per pound for the week ending on January 11. If prices remain at the current, we would likely see more peanut acres in GA in 2024. </a:t>
            </a:r>
          </a:p>
        </p:txBody>
      </p:sp>
      <p:sp>
        <p:nvSpPr>
          <p:cNvPr id="4" name="Slide Number Placeholder 3"/>
          <p:cNvSpPr>
            <a:spLocks noGrp="1"/>
          </p:cNvSpPr>
          <p:nvPr>
            <p:ph type="sldNum" sz="quarter" idx="5"/>
          </p:nvPr>
        </p:nvSpPr>
        <p:spPr/>
        <p:txBody>
          <a:bodyPr/>
          <a:lstStyle/>
          <a:p>
            <a:fld id="{30E4B774-C7B2-41C4-BD0C-9C52F0023B1C}" type="slidenum">
              <a:rPr lang="en-US" smtClean="0"/>
              <a:t>12</a:t>
            </a:fld>
            <a:endParaRPr lang="en-US"/>
          </a:p>
        </p:txBody>
      </p:sp>
    </p:spTree>
    <p:extLst>
      <p:ext uri="{BB962C8B-B14F-4D97-AF65-F5344CB8AC3E}">
        <p14:creationId xmlns:p14="http://schemas.microsoft.com/office/powerpoint/2010/main" val="3121521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conditions and low prices resulted in low cotton production in the U.S. </a:t>
            </a:r>
          </a:p>
          <a:p>
            <a:r>
              <a:rPr lang="en-US" dirty="0"/>
              <a:t>U.S. Planted and harvested acres rose slightly in 2024 compared to 2023. 2024 planted acres is at 11.0 million acres, and harvest acres is at 8.4 million acres. But it is still at a relatively low level compared to 2018 or 2019. </a:t>
            </a:r>
          </a:p>
          <a:p>
            <a:r>
              <a:rPr lang="en-US" dirty="0"/>
              <a:t>Yield has been trended down, and in 2024, it is projected at 782 </a:t>
            </a:r>
            <a:r>
              <a:rPr lang="en-US" dirty="0" err="1"/>
              <a:t>lbs</a:t>
            </a:r>
            <a:r>
              <a:rPr lang="en-US" dirty="0"/>
              <a:t> per acre.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Aptos" panose="020B0004020202020204" pitchFamily="34" charset="0"/>
              </a:rPr>
              <a:t>Based on the analysis, the cotton planted acres in the U.S. in 2025 will be approximately 11.44 million acres. This marks a slight increase from the previous year's 11.17 million acres. </a:t>
            </a:r>
            <a:endParaRPr lang="en-US" dirty="0"/>
          </a:p>
        </p:txBody>
      </p:sp>
      <p:sp>
        <p:nvSpPr>
          <p:cNvPr id="4" name="Slide Number Placeholder 3"/>
          <p:cNvSpPr>
            <a:spLocks noGrp="1"/>
          </p:cNvSpPr>
          <p:nvPr>
            <p:ph type="sldNum" sz="quarter" idx="5"/>
          </p:nvPr>
        </p:nvSpPr>
        <p:spPr/>
        <p:txBody>
          <a:bodyPr/>
          <a:lstStyle/>
          <a:p>
            <a:fld id="{30E4B774-C7B2-41C4-BD0C-9C52F0023B1C}" type="slidenum">
              <a:rPr lang="en-US" smtClean="0"/>
              <a:t>13</a:t>
            </a:fld>
            <a:endParaRPr lang="en-US"/>
          </a:p>
        </p:txBody>
      </p:sp>
    </p:spTree>
    <p:extLst>
      <p:ext uri="{BB962C8B-B14F-4D97-AF65-F5344CB8AC3E}">
        <p14:creationId xmlns:p14="http://schemas.microsoft.com/office/powerpoint/2010/main" val="860279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8BA82-4323-0ED3-B7FA-E05B088E98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E98D4A-CFE8-5AE7-95A2-469E065E57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B0176-9EE1-E908-76BB-9E70581907D8}"/>
              </a:ext>
            </a:extLst>
          </p:cNvPr>
          <p:cNvSpPr>
            <a:spLocks noGrp="1"/>
          </p:cNvSpPr>
          <p:nvPr>
            <p:ph type="dt" sz="half" idx="10"/>
          </p:nvPr>
        </p:nvSpPr>
        <p:spPr/>
        <p:txBody>
          <a:bodyPr/>
          <a:lstStyle/>
          <a:p>
            <a:fld id="{0187B3D7-8D1E-40E1-A0B3-E51D86A43C4A}" type="datetimeFigureOut">
              <a:rPr lang="en-US" smtClean="0"/>
              <a:t>1/24/2025</a:t>
            </a:fld>
            <a:endParaRPr lang="en-US"/>
          </a:p>
        </p:txBody>
      </p:sp>
      <p:sp>
        <p:nvSpPr>
          <p:cNvPr id="5" name="Footer Placeholder 4">
            <a:extLst>
              <a:ext uri="{FF2B5EF4-FFF2-40B4-BE49-F238E27FC236}">
                <a16:creationId xmlns:a16="http://schemas.microsoft.com/office/drawing/2014/main" id="{48E499A6-7266-AA47-9799-8D0A223C8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EF570-00ED-6E26-BADE-684008B611F7}"/>
              </a:ext>
            </a:extLst>
          </p:cNvPr>
          <p:cNvSpPr>
            <a:spLocks noGrp="1"/>
          </p:cNvSpPr>
          <p:nvPr>
            <p:ph type="sldNum" sz="quarter" idx="12"/>
          </p:nvPr>
        </p:nvSpPr>
        <p:spPr/>
        <p:txBody>
          <a:bodyPr/>
          <a:lstStyle/>
          <a:p>
            <a:fld id="{396F40B2-B277-405E-9428-DE003B7C5F84}" type="slidenum">
              <a:rPr lang="en-US" smtClean="0"/>
              <a:t>‹#›</a:t>
            </a:fld>
            <a:endParaRPr lang="en-US"/>
          </a:p>
        </p:txBody>
      </p:sp>
    </p:spTree>
    <p:extLst>
      <p:ext uri="{BB962C8B-B14F-4D97-AF65-F5344CB8AC3E}">
        <p14:creationId xmlns:p14="http://schemas.microsoft.com/office/powerpoint/2010/main" val="2470536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A8DBB-4C1D-CBE0-408F-2D51F04F6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DF3054-A229-982C-8071-961F1C59BB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345DF5-F29C-DC27-0ADF-4F6CDD231B24}"/>
              </a:ext>
            </a:extLst>
          </p:cNvPr>
          <p:cNvSpPr>
            <a:spLocks noGrp="1"/>
          </p:cNvSpPr>
          <p:nvPr>
            <p:ph type="dt" sz="half" idx="10"/>
          </p:nvPr>
        </p:nvSpPr>
        <p:spPr/>
        <p:txBody>
          <a:bodyPr/>
          <a:lstStyle/>
          <a:p>
            <a:fld id="{0187B3D7-8D1E-40E1-A0B3-E51D86A43C4A}" type="datetimeFigureOut">
              <a:rPr lang="en-US" smtClean="0"/>
              <a:t>1/24/2025</a:t>
            </a:fld>
            <a:endParaRPr lang="en-US"/>
          </a:p>
        </p:txBody>
      </p:sp>
      <p:sp>
        <p:nvSpPr>
          <p:cNvPr id="5" name="Footer Placeholder 4">
            <a:extLst>
              <a:ext uri="{FF2B5EF4-FFF2-40B4-BE49-F238E27FC236}">
                <a16:creationId xmlns:a16="http://schemas.microsoft.com/office/drawing/2014/main" id="{F59DAC23-A8A4-AEEE-3FD4-0EA5006EB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457FF-D91F-6179-8D11-CFDEA61F78E0}"/>
              </a:ext>
            </a:extLst>
          </p:cNvPr>
          <p:cNvSpPr>
            <a:spLocks noGrp="1"/>
          </p:cNvSpPr>
          <p:nvPr>
            <p:ph type="sldNum" sz="quarter" idx="12"/>
          </p:nvPr>
        </p:nvSpPr>
        <p:spPr/>
        <p:txBody>
          <a:bodyPr/>
          <a:lstStyle/>
          <a:p>
            <a:fld id="{396F40B2-B277-405E-9428-DE003B7C5F84}" type="slidenum">
              <a:rPr lang="en-US" smtClean="0"/>
              <a:t>‹#›</a:t>
            </a:fld>
            <a:endParaRPr lang="en-US"/>
          </a:p>
        </p:txBody>
      </p:sp>
    </p:spTree>
    <p:extLst>
      <p:ext uri="{BB962C8B-B14F-4D97-AF65-F5344CB8AC3E}">
        <p14:creationId xmlns:p14="http://schemas.microsoft.com/office/powerpoint/2010/main" val="1152605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4B0CC3-1FFC-2588-55E9-B5AE765D0A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B3AE3B-0DE8-167D-DA56-C385AE8565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60D0E-289C-4D8D-C4B2-2DC97C4DEEBF}"/>
              </a:ext>
            </a:extLst>
          </p:cNvPr>
          <p:cNvSpPr>
            <a:spLocks noGrp="1"/>
          </p:cNvSpPr>
          <p:nvPr>
            <p:ph type="dt" sz="half" idx="10"/>
          </p:nvPr>
        </p:nvSpPr>
        <p:spPr/>
        <p:txBody>
          <a:bodyPr/>
          <a:lstStyle/>
          <a:p>
            <a:fld id="{0187B3D7-8D1E-40E1-A0B3-E51D86A43C4A}" type="datetimeFigureOut">
              <a:rPr lang="en-US" smtClean="0"/>
              <a:t>1/24/2025</a:t>
            </a:fld>
            <a:endParaRPr lang="en-US"/>
          </a:p>
        </p:txBody>
      </p:sp>
      <p:sp>
        <p:nvSpPr>
          <p:cNvPr id="5" name="Footer Placeholder 4">
            <a:extLst>
              <a:ext uri="{FF2B5EF4-FFF2-40B4-BE49-F238E27FC236}">
                <a16:creationId xmlns:a16="http://schemas.microsoft.com/office/drawing/2014/main" id="{CAD49A89-DA3C-4962-62FC-E80B9FE6F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2DBCA-E9CB-BE0D-5B26-7EACAF62D829}"/>
              </a:ext>
            </a:extLst>
          </p:cNvPr>
          <p:cNvSpPr>
            <a:spLocks noGrp="1"/>
          </p:cNvSpPr>
          <p:nvPr>
            <p:ph type="sldNum" sz="quarter" idx="12"/>
          </p:nvPr>
        </p:nvSpPr>
        <p:spPr/>
        <p:txBody>
          <a:bodyPr/>
          <a:lstStyle/>
          <a:p>
            <a:fld id="{396F40B2-B277-405E-9428-DE003B7C5F84}" type="slidenum">
              <a:rPr lang="en-US" smtClean="0"/>
              <a:t>‹#›</a:t>
            </a:fld>
            <a:endParaRPr lang="en-US"/>
          </a:p>
        </p:txBody>
      </p:sp>
    </p:spTree>
    <p:extLst>
      <p:ext uri="{BB962C8B-B14F-4D97-AF65-F5344CB8AC3E}">
        <p14:creationId xmlns:p14="http://schemas.microsoft.com/office/powerpoint/2010/main" val="134065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CFE9D242-F9F8-942A-B9F5-82D4AA6993C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2">
            <a:extLst>
              <a:ext uri="{FF2B5EF4-FFF2-40B4-BE49-F238E27FC236}">
                <a16:creationId xmlns:a16="http://schemas.microsoft.com/office/drawing/2014/main" id="{1EA6E778-8D8E-8AD9-FE8C-7429682A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404FB96A-1242-390C-F6C5-23D828A40DBA}"/>
              </a:ext>
            </a:extLst>
          </p:cNvPr>
          <p:cNvSpPr>
            <a:spLocks noGrp="1" noChangeArrowheads="1"/>
          </p:cNvSpPr>
          <p:nvPr>
            <p:ph type="sldNum" sz="quarter" idx="12"/>
          </p:nvPr>
        </p:nvSpPr>
        <p:spPr>
          <a:ln/>
        </p:spPr>
        <p:txBody>
          <a:bodyPr/>
          <a:lstStyle>
            <a:lvl1pPr>
              <a:defRPr/>
            </a:lvl1pPr>
          </a:lstStyle>
          <a:p>
            <a:pPr>
              <a:defRPr/>
            </a:pPr>
            <a:fld id="{38E1126A-BD9D-4D2E-BC7C-828F2D0A3EE3}" type="slidenum">
              <a:rPr lang="en-US" altLang="en-US"/>
              <a:pPr>
                <a:defRPr/>
              </a:pPr>
              <a:t>‹#›</a:t>
            </a:fld>
            <a:endParaRPr lang="en-US" altLang="en-US"/>
          </a:p>
        </p:txBody>
      </p:sp>
    </p:spTree>
    <p:extLst>
      <p:ext uri="{BB962C8B-B14F-4D97-AF65-F5344CB8AC3E}">
        <p14:creationId xmlns:p14="http://schemas.microsoft.com/office/powerpoint/2010/main" val="227005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A433-B2CD-5F18-CCF8-38A9FD636A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98215-20FB-EA5B-22A7-5F4684F8B4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EB78B-4690-55F6-1C9A-795B3A4A2B65}"/>
              </a:ext>
            </a:extLst>
          </p:cNvPr>
          <p:cNvSpPr>
            <a:spLocks noGrp="1"/>
          </p:cNvSpPr>
          <p:nvPr>
            <p:ph type="dt" sz="half" idx="10"/>
          </p:nvPr>
        </p:nvSpPr>
        <p:spPr/>
        <p:txBody>
          <a:bodyPr/>
          <a:lstStyle/>
          <a:p>
            <a:fld id="{0187B3D7-8D1E-40E1-A0B3-E51D86A43C4A}" type="datetimeFigureOut">
              <a:rPr lang="en-US" smtClean="0"/>
              <a:t>1/24/2025</a:t>
            </a:fld>
            <a:endParaRPr lang="en-US"/>
          </a:p>
        </p:txBody>
      </p:sp>
      <p:sp>
        <p:nvSpPr>
          <p:cNvPr id="5" name="Footer Placeholder 4">
            <a:extLst>
              <a:ext uri="{FF2B5EF4-FFF2-40B4-BE49-F238E27FC236}">
                <a16:creationId xmlns:a16="http://schemas.microsoft.com/office/drawing/2014/main" id="{998C3358-C1DE-DB17-7E47-6CD29F669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9FE17-2118-1681-993C-9828A56E7C33}"/>
              </a:ext>
            </a:extLst>
          </p:cNvPr>
          <p:cNvSpPr>
            <a:spLocks noGrp="1"/>
          </p:cNvSpPr>
          <p:nvPr>
            <p:ph type="sldNum" sz="quarter" idx="12"/>
          </p:nvPr>
        </p:nvSpPr>
        <p:spPr/>
        <p:txBody>
          <a:bodyPr/>
          <a:lstStyle/>
          <a:p>
            <a:fld id="{396F40B2-B277-405E-9428-DE003B7C5F84}" type="slidenum">
              <a:rPr lang="en-US" smtClean="0"/>
              <a:t>‹#›</a:t>
            </a:fld>
            <a:endParaRPr lang="en-US"/>
          </a:p>
        </p:txBody>
      </p:sp>
    </p:spTree>
    <p:extLst>
      <p:ext uri="{BB962C8B-B14F-4D97-AF65-F5344CB8AC3E}">
        <p14:creationId xmlns:p14="http://schemas.microsoft.com/office/powerpoint/2010/main" val="288388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74DF-EED6-F4B9-14D2-AC05FC2DC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2BE8A1-A803-D856-69DE-0064B0F0C5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C1B8C-6D85-3329-AFD3-E9DD106F2F89}"/>
              </a:ext>
            </a:extLst>
          </p:cNvPr>
          <p:cNvSpPr>
            <a:spLocks noGrp="1"/>
          </p:cNvSpPr>
          <p:nvPr>
            <p:ph type="dt" sz="half" idx="10"/>
          </p:nvPr>
        </p:nvSpPr>
        <p:spPr/>
        <p:txBody>
          <a:bodyPr/>
          <a:lstStyle/>
          <a:p>
            <a:fld id="{0187B3D7-8D1E-40E1-A0B3-E51D86A43C4A}" type="datetimeFigureOut">
              <a:rPr lang="en-US" smtClean="0"/>
              <a:t>1/24/2025</a:t>
            </a:fld>
            <a:endParaRPr lang="en-US"/>
          </a:p>
        </p:txBody>
      </p:sp>
      <p:sp>
        <p:nvSpPr>
          <p:cNvPr id="5" name="Footer Placeholder 4">
            <a:extLst>
              <a:ext uri="{FF2B5EF4-FFF2-40B4-BE49-F238E27FC236}">
                <a16:creationId xmlns:a16="http://schemas.microsoft.com/office/drawing/2014/main" id="{BF107BE1-22A8-8808-7DE8-E8E69C1C4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4C132-5E2B-DE21-52E5-A29CC4C278A6}"/>
              </a:ext>
            </a:extLst>
          </p:cNvPr>
          <p:cNvSpPr>
            <a:spLocks noGrp="1"/>
          </p:cNvSpPr>
          <p:nvPr>
            <p:ph type="sldNum" sz="quarter" idx="12"/>
          </p:nvPr>
        </p:nvSpPr>
        <p:spPr/>
        <p:txBody>
          <a:bodyPr/>
          <a:lstStyle/>
          <a:p>
            <a:fld id="{396F40B2-B277-405E-9428-DE003B7C5F84}" type="slidenum">
              <a:rPr lang="en-US" smtClean="0"/>
              <a:t>‹#›</a:t>
            </a:fld>
            <a:endParaRPr lang="en-US"/>
          </a:p>
        </p:txBody>
      </p:sp>
    </p:spTree>
    <p:extLst>
      <p:ext uri="{BB962C8B-B14F-4D97-AF65-F5344CB8AC3E}">
        <p14:creationId xmlns:p14="http://schemas.microsoft.com/office/powerpoint/2010/main" val="226163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4927-1A48-33F8-ED61-3A1BB7A65C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39EF1C-4158-F778-5DF1-1FC6652B50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4002A1-E408-6BDE-6511-9C9BEC0ECB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FE8510-EA41-5906-CCAD-2B99357FCED2}"/>
              </a:ext>
            </a:extLst>
          </p:cNvPr>
          <p:cNvSpPr>
            <a:spLocks noGrp="1"/>
          </p:cNvSpPr>
          <p:nvPr>
            <p:ph type="dt" sz="half" idx="10"/>
          </p:nvPr>
        </p:nvSpPr>
        <p:spPr/>
        <p:txBody>
          <a:bodyPr/>
          <a:lstStyle/>
          <a:p>
            <a:fld id="{0187B3D7-8D1E-40E1-A0B3-E51D86A43C4A}" type="datetimeFigureOut">
              <a:rPr lang="en-US" smtClean="0"/>
              <a:t>1/24/2025</a:t>
            </a:fld>
            <a:endParaRPr lang="en-US"/>
          </a:p>
        </p:txBody>
      </p:sp>
      <p:sp>
        <p:nvSpPr>
          <p:cNvPr id="6" name="Footer Placeholder 5">
            <a:extLst>
              <a:ext uri="{FF2B5EF4-FFF2-40B4-BE49-F238E27FC236}">
                <a16:creationId xmlns:a16="http://schemas.microsoft.com/office/drawing/2014/main" id="{7A3F07F0-63BA-D652-C81F-BB0407787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91FB53-46FB-B3BE-B0AB-8AD1D911983D}"/>
              </a:ext>
            </a:extLst>
          </p:cNvPr>
          <p:cNvSpPr>
            <a:spLocks noGrp="1"/>
          </p:cNvSpPr>
          <p:nvPr>
            <p:ph type="sldNum" sz="quarter" idx="12"/>
          </p:nvPr>
        </p:nvSpPr>
        <p:spPr/>
        <p:txBody>
          <a:bodyPr/>
          <a:lstStyle/>
          <a:p>
            <a:fld id="{396F40B2-B277-405E-9428-DE003B7C5F84}" type="slidenum">
              <a:rPr lang="en-US" smtClean="0"/>
              <a:t>‹#›</a:t>
            </a:fld>
            <a:endParaRPr lang="en-US"/>
          </a:p>
        </p:txBody>
      </p:sp>
    </p:spTree>
    <p:extLst>
      <p:ext uri="{BB962C8B-B14F-4D97-AF65-F5344CB8AC3E}">
        <p14:creationId xmlns:p14="http://schemas.microsoft.com/office/powerpoint/2010/main" val="2478772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3A0A-0CF0-F60B-2FBF-3B5F618BAF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08C710-9DC7-9827-3BBC-21089B3E9C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6E6156-A5A4-F5D0-526E-33E2A1010F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3E76C7-C02F-3D66-342F-3BA4249F15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B291BE-C270-A7B0-51A6-91B4260A87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A92150-626E-CA01-5842-816AAF67F983}"/>
              </a:ext>
            </a:extLst>
          </p:cNvPr>
          <p:cNvSpPr>
            <a:spLocks noGrp="1"/>
          </p:cNvSpPr>
          <p:nvPr>
            <p:ph type="dt" sz="half" idx="10"/>
          </p:nvPr>
        </p:nvSpPr>
        <p:spPr/>
        <p:txBody>
          <a:bodyPr/>
          <a:lstStyle/>
          <a:p>
            <a:fld id="{0187B3D7-8D1E-40E1-A0B3-E51D86A43C4A}" type="datetimeFigureOut">
              <a:rPr lang="en-US" smtClean="0"/>
              <a:t>1/24/2025</a:t>
            </a:fld>
            <a:endParaRPr lang="en-US"/>
          </a:p>
        </p:txBody>
      </p:sp>
      <p:sp>
        <p:nvSpPr>
          <p:cNvPr id="8" name="Footer Placeholder 7">
            <a:extLst>
              <a:ext uri="{FF2B5EF4-FFF2-40B4-BE49-F238E27FC236}">
                <a16:creationId xmlns:a16="http://schemas.microsoft.com/office/drawing/2014/main" id="{AEC383E9-8E24-A5D9-68B8-FCA4C7D63B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100CC1-5E71-7EBF-8AF6-D1F522E3C929}"/>
              </a:ext>
            </a:extLst>
          </p:cNvPr>
          <p:cNvSpPr>
            <a:spLocks noGrp="1"/>
          </p:cNvSpPr>
          <p:nvPr>
            <p:ph type="sldNum" sz="quarter" idx="12"/>
          </p:nvPr>
        </p:nvSpPr>
        <p:spPr/>
        <p:txBody>
          <a:bodyPr/>
          <a:lstStyle/>
          <a:p>
            <a:fld id="{396F40B2-B277-405E-9428-DE003B7C5F84}" type="slidenum">
              <a:rPr lang="en-US" smtClean="0"/>
              <a:t>‹#›</a:t>
            </a:fld>
            <a:endParaRPr lang="en-US"/>
          </a:p>
        </p:txBody>
      </p:sp>
    </p:spTree>
    <p:extLst>
      <p:ext uri="{BB962C8B-B14F-4D97-AF65-F5344CB8AC3E}">
        <p14:creationId xmlns:p14="http://schemas.microsoft.com/office/powerpoint/2010/main" val="3893180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704B-2F15-6312-0E36-F4F0ABEAB5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DA8867-E5D7-10E4-EA90-42DBCA87C593}"/>
              </a:ext>
            </a:extLst>
          </p:cNvPr>
          <p:cNvSpPr>
            <a:spLocks noGrp="1"/>
          </p:cNvSpPr>
          <p:nvPr>
            <p:ph type="dt" sz="half" idx="10"/>
          </p:nvPr>
        </p:nvSpPr>
        <p:spPr/>
        <p:txBody>
          <a:bodyPr/>
          <a:lstStyle/>
          <a:p>
            <a:fld id="{0187B3D7-8D1E-40E1-A0B3-E51D86A43C4A}" type="datetimeFigureOut">
              <a:rPr lang="en-US" smtClean="0"/>
              <a:t>1/24/2025</a:t>
            </a:fld>
            <a:endParaRPr lang="en-US"/>
          </a:p>
        </p:txBody>
      </p:sp>
      <p:sp>
        <p:nvSpPr>
          <p:cNvPr id="4" name="Footer Placeholder 3">
            <a:extLst>
              <a:ext uri="{FF2B5EF4-FFF2-40B4-BE49-F238E27FC236}">
                <a16:creationId xmlns:a16="http://schemas.microsoft.com/office/drawing/2014/main" id="{33C11E5F-C54B-E2F2-A8B2-8C2BE15567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48D483-6CC0-8A92-66AE-6064B07E73DC}"/>
              </a:ext>
            </a:extLst>
          </p:cNvPr>
          <p:cNvSpPr>
            <a:spLocks noGrp="1"/>
          </p:cNvSpPr>
          <p:nvPr>
            <p:ph type="sldNum" sz="quarter" idx="12"/>
          </p:nvPr>
        </p:nvSpPr>
        <p:spPr/>
        <p:txBody>
          <a:bodyPr/>
          <a:lstStyle/>
          <a:p>
            <a:fld id="{396F40B2-B277-405E-9428-DE003B7C5F84}" type="slidenum">
              <a:rPr lang="en-US" smtClean="0"/>
              <a:t>‹#›</a:t>
            </a:fld>
            <a:endParaRPr lang="en-US"/>
          </a:p>
        </p:txBody>
      </p:sp>
    </p:spTree>
    <p:extLst>
      <p:ext uri="{BB962C8B-B14F-4D97-AF65-F5344CB8AC3E}">
        <p14:creationId xmlns:p14="http://schemas.microsoft.com/office/powerpoint/2010/main" val="215556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8B300-805C-B688-A7F0-EFABF485AFE5}"/>
              </a:ext>
            </a:extLst>
          </p:cNvPr>
          <p:cNvSpPr>
            <a:spLocks noGrp="1"/>
          </p:cNvSpPr>
          <p:nvPr>
            <p:ph type="dt" sz="half" idx="10"/>
          </p:nvPr>
        </p:nvSpPr>
        <p:spPr/>
        <p:txBody>
          <a:bodyPr/>
          <a:lstStyle/>
          <a:p>
            <a:fld id="{0187B3D7-8D1E-40E1-A0B3-E51D86A43C4A}" type="datetimeFigureOut">
              <a:rPr lang="en-US" smtClean="0"/>
              <a:t>1/24/2025</a:t>
            </a:fld>
            <a:endParaRPr lang="en-US"/>
          </a:p>
        </p:txBody>
      </p:sp>
      <p:sp>
        <p:nvSpPr>
          <p:cNvPr id="3" name="Footer Placeholder 2">
            <a:extLst>
              <a:ext uri="{FF2B5EF4-FFF2-40B4-BE49-F238E27FC236}">
                <a16:creationId xmlns:a16="http://schemas.microsoft.com/office/drawing/2014/main" id="{0BD55835-5C55-364E-69B3-C9E88ED189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6AC226-1CB3-26D6-27E2-9A33737E8EE8}"/>
              </a:ext>
            </a:extLst>
          </p:cNvPr>
          <p:cNvSpPr>
            <a:spLocks noGrp="1"/>
          </p:cNvSpPr>
          <p:nvPr>
            <p:ph type="sldNum" sz="quarter" idx="12"/>
          </p:nvPr>
        </p:nvSpPr>
        <p:spPr/>
        <p:txBody>
          <a:bodyPr/>
          <a:lstStyle/>
          <a:p>
            <a:fld id="{396F40B2-B277-405E-9428-DE003B7C5F84}" type="slidenum">
              <a:rPr lang="en-US" smtClean="0"/>
              <a:t>‹#›</a:t>
            </a:fld>
            <a:endParaRPr lang="en-US"/>
          </a:p>
        </p:txBody>
      </p:sp>
    </p:spTree>
    <p:extLst>
      <p:ext uri="{BB962C8B-B14F-4D97-AF65-F5344CB8AC3E}">
        <p14:creationId xmlns:p14="http://schemas.microsoft.com/office/powerpoint/2010/main" val="84959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030A-E8C5-C5B0-9DC9-BF48A8D17B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717478-0CCD-8600-67AE-EEE72C9577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1D060-9531-B7F2-DF06-513819D74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F1F50-0763-88A6-E71E-77BF4D644085}"/>
              </a:ext>
            </a:extLst>
          </p:cNvPr>
          <p:cNvSpPr>
            <a:spLocks noGrp="1"/>
          </p:cNvSpPr>
          <p:nvPr>
            <p:ph type="dt" sz="half" idx="10"/>
          </p:nvPr>
        </p:nvSpPr>
        <p:spPr/>
        <p:txBody>
          <a:bodyPr/>
          <a:lstStyle/>
          <a:p>
            <a:fld id="{0187B3D7-8D1E-40E1-A0B3-E51D86A43C4A}" type="datetimeFigureOut">
              <a:rPr lang="en-US" smtClean="0"/>
              <a:t>1/24/2025</a:t>
            </a:fld>
            <a:endParaRPr lang="en-US"/>
          </a:p>
        </p:txBody>
      </p:sp>
      <p:sp>
        <p:nvSpPr>
          <p:cNvPr id="6" name="Footer Placeholder 5">
            <a:extLst>
              <a:ext uri="{FF2B5EF4-FFF2-40B4-BE49-F238E27FC236}">
                <a16:creationId xmlns:a16="http://schemas.microsoft.com/office/drawing/2014/main" id="{ABDE029E-545E-640F-0E2D-0CF937B90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4D689-22CB-4431-84C4-FAC5CA61E85A}"/>
              </a:ext>
            </a:extLst>
          </p:cNvPr>
          <p:cNvSpPr>
            <a:spLocks noGrp="1"/>
          </p:cNvSpPr>
          <p:nvPr>
            <p:ph type="sldNum" sz="quarter" idx="12"/>
          </p:nvPr>
        </p:nvSpPr>
        <p:spPr/>
        <p:txBody>
          <a:bodyPr/>
          <a:lstStyle/>
          <a:p>
            <a:fld id="{396F40B2-B277-405E-9428-DE003B7C5F84}" type="slidenum">
              <a:rPr lang="en-US" smtClean="0"/>
              <a:t>‹#›</a:t>
            </a:fld>
            <a:endParaRPr lang="en-US"/>
          </a:p>
        </p:txBody>
      </p:sp>
    </p:spTree>
    <p:extLst>
      <p:ext uri="{BB962C8B-B14F-4D97-AF65-F5344CB8AC3E}">
        <p14:creationId xmlns:p14="http://schemas.microsoft.com/office/powerpoint/2010/main" val="126376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2BE7A-C777-AC25-BCFB-92036BD3FD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99F7EF-065F-50DA-16DA-7FE39BBCC9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A108B9-816F-8631-176A-421A99D34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AC23DE-0CEF-E060-9F94-8840523D85C1}"/>
              </a:ext>
            </a:extLst>
          </p:cNvPr>
          <p:cNvSpPr>
            <a:spLocks noGrp="1"/>
          </p:cNvSpPr>
          <p:nvPr>
            <p:ph type="dt" sz="half" idx="10"/>
          </p:nvPr>
        </p:nvSpPr>
        <p:spPr/>
        <p:txBody>
          <a:bodyPr/>
          <a:lstStyle/>
          <a:p>
            <a:fld id="{0187B3D7-8D1E-40E1-A0B3-E51D86A43C4A}" type="datetimeFigureOut">
              <a:rPr lang="en-US" smtClean="0"/>
              <a:t>1/24/2025</a:t>
            </a:fld>
            <a:endParaRPr lang="en-US"/>
          </a:p>
        </p:txBody>
      </p:sp>
      <p:sp>
        <p:nvSpPr>
          <p:cNvPr id="6" name="Footer Placeholder 5">
            <a:extLst>
              <a:ext uri="{FF2B5EF4-FFF2-40B4-BE49-F238E27FC236}">
                <a16:creationId xmlns:a16="http://schemas.microsoft.com/office/drawing/2014/main" id="{7F808132-A4AB-E23F-E446-14AFCA6517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B0DE6D-717C-6189-3404-502C640757F7}"/>
              </a:ext>
            </a:extLst>
          </p:cNvPr>
          <p:cNvSpPr>
            <a:spLocks noGrp="1"/>
          </p:cNvSpPr>
          <p:nvPr>
            <p:ph type="sldNum" sz="quarter" idx="12"/>
          </p:nvPr>
        </p:nvSpPr>
        <p:spPr/>
        <p:txBody>
          <a:bodyPr/>
          <a:lstStyle/>
          <a:p>
            <a:fld id="{396F40B2-B277-405E-9428-DE003B7C5F84}" type="slidenum">
              <a:rPr lang="en-US" smtClean="0"/>
              <a:t>‹#›</a:t>
            </a:fld>
            <a:endParaRPr lang="en-US"/>
          </a:p>
        </p:txBody>
      </p:sp>
    </p:spTree>
    <p:extLst>
      <p:ext uri="{BB962C8B-B14F-4D97-AF65-F5344CB8AC3E}">
        <p14:creationId xmlns:p14="http://schemas.microsoft.com/office/powerpoint/2010/main" val="2649321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733325-3697-A436-2BB8-BEAA1466E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7A42FD-5B4C-48EA-C8BD-56D4F294EB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25C32-FF5A-8CB7-5AC7-B737753748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87B3D7-8D1E-40E1-A0B3-E51D86A43C4A}" type="datetimeFigureOut">
              <a:rPr lang="en-US" smtClean="0"/>
              <a:t>1/24/2025</a:t>
            </a:fld>
            <a:endParaRPr lang="en-US"/>
          </a:p>
        </p:txBody>
      </p:sp>
      <p:sp>
        <p:nvSpPr>
          <p:cNvPr id="5" name="Footer Placeholder 4">
            <a:extLst>
              <a:ext uri="{FF2B5EF4-FFF2-40B4-BE49-F238E27FC236}">
                <a16:creationId xmlns:a16="http://schemas.microsoft.com/office/drawing/2014/main" id="{D4A1A323-C2A0-B404-F630-38BD601BAE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2388706-CF28-B4E5-6403-660F46B52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6F40B2-B277-405E-9428-DE003B7C5F84}" type="slidenum">
              <a:rPr lang="en-US" smtClean="0"/>
              <a:t>‹#›</a:t>
            </a:fld>
            <a:endParaRPr lang="en-US"/>
          </a:p>
        </p:txBody>
      </p:sp>
    </p:spTree>
    <p:extLst>
      <p:ext uri="{BB962C8B-B14F-4D97-AF65-F5344CB8AC3E}">
        <p14:creationId xmlns:p14="http://schemas.microsoft.com/office/powerpoint/2010/main" val="1923957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oleObject" Target="../embeddings/oleObject3.bin"/><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jpg"/><Relationship Id="rId7" Type="http://schemas.openxmlformats.org/officeDocument/2006/relationships/hyperlink" Target="https://pxhere.com/es/photo/136011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g!d"/><Relationship Id="rId5" Type="http://schemas.openxmlformats.org/officeDocument/2006/relationships/hyperlink" Target="https://www.pexels.com/photo/anonymous-local-female-farmers-picking-vegetables-during-harvesting-season-in-garden-5529604/" TargetMode="External"/><Relationship Id="rId4" Type="http://schemas.openxmlformats.org/officeDocument/2006/relationships/image" Target="../media/image36.jpeg"/><Relationship Id="rId9"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image" Target="../media/image3.jpg"/><Relationship Id="rId16"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787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D043-6273-84AC-9949-E1D916D32C26}"/>
              </a:ext>
            </a:extLst>
          </p:cNvPr>
          <p:cNvSpPr>
            <a:spLocks noGrp="1"/>
          </p:cNvSpPr>
          <p:nvPr>
            <p:ph type="title"/>
          </p:nvPr>
        </p:nvSpPr>
        <p:spPr/>
        <p:txBody>
          <a:bodyPr/>
          <a:lstStyle/>
          <a:p>
            <a:r>
              <a:rPr lang="en-US" dirty="0"/>
              <a:t>US Peanut Acres and Yield</a:t>
            </a:r>
          </a:p>
        </p:txBody>
      </p:sp>
      <p:pic>
        <p:nvPicPr>
          <p:cNvPr id="4" name="Content Placeholder 3">
            <a:extLst>
              <a:ext uri="{FF2B5EF4-FFF2-40B4-BE49-F238E27FC236}">
                <a16:creationId xmlns:a16="http://schemas.microsoft.com/office/drawing/2014/main" id="{C452EDD9-6F20-FE6E-FDBE-A34D200C7D1C}"/>
              </a:ext>
            </a:extLst>
          </p:cNvPr>
          <p:cNvPicPr>
            <a:picLocks noGrp="1" noChangeAspect="1"/>
          </p:cNvPicPr>
          <p:nvPr>
            <p:ph idx="1"/>
          </p:nvPr>
        </p:nvPicPr>
        <p:blipFill>
          <a:blip r:embed="rId4"/>
          <a:stretch>
            <a:fillRect/>
          </a:stretch>
        </p:blipFill>
        <p:spPr>
          <a:xfrm>
            <a:off x="1164682" y="1767696"/>
            <a:ext cx="9595936" cy="3322608"/>
          </a:xfrm>
          <a:prstGeom prst="rect">
            <a:avLst/>
          </a:prstGeom>
        </p:spPr>
      </p:pic>
      <p:pic>
        <p:nvPicPr>
          <p:cNvPr id="3" name="Picture 18" descr="Portrait of Yangxuan Liu">
            <a:extLst>
              <a:ext uri="{FF2B5EF4-FFF2-40B4-BE49-F238E27FC236}">
                <a16:creationId xmlns:a16="http://schemas.microsoft.com/office/drawing/2014/main" id="{555DC1D6-8CB3-9E66-8268-850DB3D1B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0650" y="5895975"/>
            <a:ext cx="641350" cy="962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FAF0D7-E2F6-EEC6-7FD1-44AEB033B911}"/>
              </a:ext>
            </a:extLst>
          </p:cNvPr>
          <p:cNvSpPr txBox="1"/>
          <p:nvPr/>
        </p:nvSpPr>
        <p:spPr>
          <a:xfrm>
            <a:off x="10003380" y="6376987"/>
            <a:ext cx="1514475" cy="369332"/>
          </a:xfrm>
          <a:prstGeom prst="rect">
            <a:avLst/>
          </a:prstGeom>
          <a:noFill/>
        </p:spPr>
        <p:txBody>
          <a:bodyPr wrap="square" rtlCol="0">
            <a:spAutoFit/>
          </a:bodyPr>
          <a:lstStyle/>
          <a:p>
            <a:r>
              <a:rPr lang="en-US" dirty="0">
                <a:solidFill>
                  <a:schemeClr val="bg1"/>
                </a:solidFill>
              </a:rPr>
              <a:t>Yangxuan Liu</a:t>
            </a:r>
          </a:p>
        </p:txBody>
      </p:sp>
    </p:spTree>
    <p:extLst>
      <p:ext uri="{BB962C8B-B14F-4D97-AF65-F5344CB8AC3E}">
        <p14:creationId xmlns:p14="http://schemas.microsoft.com/office/powerpoint/2010/main" val="399689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E899-E624-0CE6-E21E-96B739B0B981}"/>
              </a:ext>
            </a:extLst>
          </p:cNvPr>
          <p:cNvSpPr>
            <a:spLocks noGrp="1"/>
          </p:cNvSpPr>
          <p:nvPr>
            <p:ph type="title"/>
          </p:nvPr>
        </p:nvSpPr>
        <p:spPr/>
        <p:txBody>
          <a:bodyPr/>
          <a:lstStyle/>
          <a:p>
            <a:r>
              <a:rPr lang="en-US" dirty="0"/>
              <a:t>U.S. Peanut Supply and Demand</a:t>
            </a:r>
          </a:p>
        </p:txBody>
      </p:sp>
      <p:pic>
        <p:nvPicPr>
          <p:cNvPr id="4" name="Content Placeholder 3">
            <a:extLst>
              <a:ext uri="{FF2B5EF4-FFF2-40B4-BE49-F238E27FC236}">
                <a16:creationId xmlns:a16="http://schemas.microsoft.com/office/drawing/2014/main" id="{3AB17841-119F-DF9A-26C2-82DE2D6FA9F5}"/>
              </a:ext>
            </a:extLst>
          </p:cNvPr>
          <p:cNvPicPr>
            <a:picLocks noGrp="1" noChangeAspect="1"/>
          </p:cNvPicPr>
          <p:nvPr>
            <p:ph idx="1"/>
          </p:nvPr>
        </p:nvPicPr>
        <p:blipFill>
          <a:blip r:embed="rId4"/>
          <a:stretch>
            <a:fillRect/>
          </a:stretch>
        </p:blipFill>
        <p:spPr>
          <a:xfrm>
            <a:off x="1294984" y="1690688"/>
            <a:ext cx="9602032" cy="3639627"/>
          </a:xfrm>
          <a:prstGeom prst="rect">
            <a:avLst/>
          </a:prstGeom>
        </p:spPr>
      </p:pic>
      <p:sp>
        <p:nvSpPr>
          <p:cNvPr id="5" name="矩形 2">
            <a:extLst>
              <a:ext uri="{FF2B5EF4-FFF2-40B4-BE49-F238E27FC236}">
                <a16:creationId xmlns:a16="http://schemas.microsoft.com/office/drawing/2014/main" id="{24588A2D-BCA9-820B-542D-2634109F50AA}"/>
              </a:ext>
            </a:extLst>
          </p:cNvPr>
          <p:cNvSpPr/>
          <p:nvPr/>
        </p:nvSpPr>
        <p:spPr>
          <a:xfrm>
            <a:off x="8567844" y="5377890"/>
            <a:ext cx="2329172" cy="317174"/>
          </a:xfrm>
          <a:prstGeom prst="rect">
            <a:avLst/>
          </a:prstGeom>
        </p:spPr>
        <p:txBody>
          <a:bodyPr wrap="square">
            <a:spAutoFit/>
          </a:bodyPr>
          <a:lstStyle/>
          <a:p>
            <a:pPr defTabSz="914400">
              <a:defRPr/>
            </a:pPr>
            <a:r>
              <a:rPr lang="en-US" altLang="zh-CN" sz="1400" dirty="0">
                <a:solidFill>
                  <a:prstClr val="black"/>
                </a:solidFill>
                <a:latin typeface="Garamond (Body)"/>
              </a:rPr>
              <a:t>Source: Data from USDA FAS</a:t>
            </a:r>
            <a:endParaRPr lang="zh-CN" altLang="en-US" sz="1400" dirty="0">
              <a:solidFill>
                <a:prstClr val="black"/>
              </a:solidFill>
              <a:latin typeface="Garamond (Body)"/>
            </a:endParaRPr>
          </a:p>
        </p:txBody>
      </p:sp>
      <p:pic>
        <p:nvPicPr>
          <p:cNvPr id="7" name="Picture 18" descr="Portrait of Yangxuan Liu">
            <a:extLst>
              <a:ext uri="{FF2B5EF4-FFF2-40B4-BE49-F238E27FC236}">
                <a16:creationId xmlns:a16="http://schemas.microsoft.com/office/drawing/2014/main" id="{3453396D-6733-5062-B4A6-FD49537CE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0650" y="5895975"/>
            <a:ext cx="641350" cy="962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47FC2AB-EE43-68CE-B7CF-165A5A51962D}"/>
              </a:ext>
            </a:extLst>
          </p:cNvPr>
          <p:cNvSpPr txBox="1"/>
          <p:nvPr/>
        </p:nvSpPr>
        <p:spPr>
          <a:xfrm>
            <a:off x="10039350" y="6376987"/>
            <a:ext cx="1511300" cy="369332"/>
          </a:xfrm>
          <a:prstGeom prst="rect">
            <a:avLst/>
          </a:prstGeom>
          <a:noFill/>
        </p:spPr>
        <p:txBody>
          <a:bodyPr wrap="square" rtlCol="0">
            <a:spAutoFit/>
          </a:bodyPr>
          <a:lstStyle/>
          <a:p>
            <a:r>
              <a:rPr lang="en-US" dirty="0">
                <a:solidFill>
                  <a:schemeClr val="bg1"/>
                </a:solidFill>
              </a:rPr>
              <a:t>Yangxuan Liu</a:t>
            </a:r>
          </a:p>
        </p:txBody>
      </p:sp>
    </p:spTree>
    <p:extLst>
      <p:ext uri="{BB962C8B-B14F-4D97-AF65-F5344CB8AC3E}">
        <p14:creationId xmlns:p14="http://schemas.microsoft.com/office/powerpoint/2010/main" val="1572695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D8624-3985-40BD-D589-9FE9D3D59184}"/>
              </a:ext>
            </a:extLst>
          </p:cNvPr>
          <p:cNvSpPr>
            <a:spLocks noGrp="1"/>
          </p:cNvSpPr>
          <p:nvPr>
            <p:ph type="title"/>
          </p:nvPr>
        </p:nvSpPr>
        <p:spPr/>
        <p:txBody>
          <a:bodyPr/>
          <a:lstStyle/>
          <a:p>
            <a:r>
              <a:rPr lang="en-US" dirty="0"/>
              <a:t>GA Peanut Production</a:t>
            </a:r>
          </a:p>
        </p:txBody>
      </p:sp>
      <p:pic>
        <p:nvPicPr>
          <p:cNvPr id="4" name="Content Placeholder 3">
            <a:extLst>
              <a:ext uri="{FF2B5EF4-FFF2-40B4-BE49-F238E27FC236}">
                <a16:creationId xmlns:a16="http://schemas.microsoft.com/office/drawing/2014/main" id="{88685480-6CAC-E5F5-EA55-50EA0EF4949C}"/>
              </a:ext>
            </a:extLst>
          </p:cNvPr>
          <p:cNvPicPr>
            <a:picLocks noGrp="1" noChangeAspect="1"/>
          </p:cNvPicPr>
          <p:nvPr>
            <p:ph idx="1"/>
          </p:nvPr>
        </p:nvPicPr>
        <p:blipFill>
          <a:blip r:embed="rId4"/>
          <a:stretch>
            <a:fillRect/>
          </a:stretch>
        </p:blipFill>
        <p:spPr>
          <a:xfrm>
            <a:off x="599348" y="1524530"/>
            <a:ext cx="10506592" cy="4351338"/>
          </a:xfrm>
          <a:prstGeom prst="rect">
            <a:avLst/>
          </a:prstGeom>
        </p:spPr>
      </p:pic>
      <p:sp>
        <p:nvSpPr>
          <p:cNvPr id="5" name="矩形 2">
            <a:extLst>
              <a:ext uri="{FF2B5EF4-FFF2-40B4-BE49-F238E27FC236}">
                <a16:creationId xmlns:a16="http://schemas.microsoft.com/office/drawing/2014/main" id="{0E2BB35F-4313-D60E-0182-0652E279811F}"/>
              </a:ext>
            </a:extLst>
          </p:cNvPr>
          <p:cNvSpPr/>
          <p:nvPr/>
        </p:nvSpPr>
        <p:spPr>
          <a:xfrm>
            <a:off x="8902695" y="5596666"/>
            <a:ext cx="2517898" cy="307777"/>
          </a:xfrm>
          <a:prstGeom prst="rect">
            <a:avLst/>
          </a:prstGeom>
        </p:spPr>
        <p:txBody>
          <a:bodyPr wrap="square">
            <a:spAutoFit/>
          </a:bodyPr>
          <a:lstStyle/>
          <a:p>
            <a:pPr defTabSz="914400">
              <a:defRPr/>
            </a:pPr>
            <a:r>
              <a:rPr lang="en-US" altLang="zh-CN" sz="1400" dirty="0">
                <a:solidFill>
                  <a:prstClr val="black"/>
                </a:solidFill>
                <a:latin typeface="Garamond (Body)"/>
              </a:rPr>
              <a:t>Source: Data from USDA NASS</a:t>
            </a:r>
            <a:endParaRPr lang="zh-CN" altLang="en-US" sz="1400" dirty="0">
              <a:solidFill>
                <a:prstClr val="black"/>
              </a:solidFill>
              <a:latin typeface="Garamond (Body)"/>
            </a:endParaRPr>
          </a:p>
        </p:txBody>
      </p:sp>
      <p:pic>
        <p:nvPicPr>
          <p:cNvPr id="7" name="Picture 18" descr="Portrait of Yangxuan Liu">
            <a:extLst>
              <a:ext uri="{FF2B5EF4-FFF2-40B4-BE49-F238E27FC236}">
                <a16:creationId xmlns:a16="http://schemas.microsoft.com/office/drawing/2014/main" id="{34BEBD5E-CA30-84F8-8E91-B8D5F5DEAE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0650" y="5895975"/>
            <a:ext cx="641350" cy="962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719CEC-52AB-4897-1344-54F2852C9901}"/>
              </a:ext>
            </a:extLst>
          </p:cNvPr>
          <p:cNvSpPr txBox="1"/>
          <p:nvPr/>
        </p:nvSpPr>
        <p:spPr>
          <a:xfrm>
            <a:off x="10048874" y="6376987"/>
            <a:ext cx="1501775" cy="646331"/>
          </a:xfrm>
          <a:prstGeom prst="rect">
            <a:avLst/>
          </a:prstGeom>
          <a:noFill/>
        </p:spPr>
        <p:txBody>
          <a:bodyPr wrap="square" rtlCol="0">
            <a:spAutoFit/>
          </a:bodyPr>
          <a:lstStyle/>
          <a:p>
            <a:r>
              <a:rPr lang="en-US" dirty="0">
                <a:solidFill>
                  <a:schemeClr val="bg1"/>
                </a:solidFill>
              </a:rPr>
              <a:t>Yangxuan Liu</a:t>
            </a:r>
          </a:p>
          <a:p>
            <a:r>
              <a:rPr lang="en-US" dirty="0">
                <a:solidFill>
                  <a:schemeClr val="bg1"/>
                </a:solidFill>
              </a:rPr>
              <a:t> </a:t>
            </a:r>
          </a:p>
        </p:txBody>
      </p:sp>
    </p:spTree>
    <p:extLst>
      <p:ext uri="{BB962C8B-B14F-4D97-AF65-F5344CB8AC3E}">
        <p14:creationId xmlns:p14="http://schemas.microsoft.com/office/powerpoint/2010/main" val="2121166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BFBB7-BF28-BA9C-877C-2E0F191B824F}"/>
              </a:ext>
            </a:extLst>
          </p:cNvPr>
          <p:cNvSpPr>
            <a:spLocks noGrp="1"/>
          </p:cNvSpPr>
          <p:nvPr>
            <p:ph type="title"/>
          </p:nvPr>
        </p:nvSpPr>
        <p:spPr/>
        <p:txBody>
          <a:bodyPr/>
          <a:lstStyle/>
          <a:p>
            <a:r>
              <a:rPr lang="en-US" dirty="0"/>
              <a:t>U.S. Upland Cotton Acres and Yield</a:t>
            </a:r>
          </a:p>
        </p:txBody>
      </p:sp>
      <p:pic>
        <p:nvPicPr>
          <p:cNvPr id="4" name="Content Placeholder 3">
            <a:extLst>
              <a:ext uri="{FF2B5EF4-FFF2-40B4-BE49-F238E27FC236}">
                <a16:creationId xmlns:a16="http://schemas.microsoft.com/office/drawing/2014/main" id="{AC2A4EDB-1E16-2986-5906-0BF9C5BF5CF3}"/>
              </a:ext>
            </a:extLst>
          </p:cNvPr>
          <p:cNvPicPr>
            <a:picLocks noGrp="1" noChangeAspect="1"/>
          </p:cNvPicPr>
          <p:nvPr>
            <p:ph idx="1"/>
          </p:nvPr>
        </p:nvPicPr>
        <p:blipFill>
          <a:blip r:embed="rId4"/>
          <a:stretch>
            <a:fillRect/>
          </a:stretch>
        </p:blipFill>
        <p:spPr>
          <a:xfrm>
            <a:off x="747454" y="1412849"/>
            <a:ext cx="10506592" cy="4351338"/>
          </a:xfrm>
          <a:prstGeom prst="rect">
            <a:avLst/>
          </a:prstGeom>
        </p:spPr>
      </p:pic>
      <p:sp>
        <p:nvSpPr>
          <p:cNvPr id="5" name="矩形 2">
            <a:extLst>
              <a:ext uri="{FF2B5EF4-FFF2-40B4-BE49-F238E27FC236}">
                <a16:creationId xmlns:a16="http://schemas.microsoft.com/office/drawing/2014/main" id="{D95156D2-6D90-C2D1-4ACB-9D097AC9B4D9}"/>
              </a:ext>
            </a:extLst>
          </p:cNvPr>
          <p:cNvSpPr/>
          <p:nvPr/>
        </p:nvSpPr>
        <p:spPr>
          <a:xfrm>
            <a:off x="8736148" y="5512250"/>
            <a:ext cx="2517898" cy="307777"/>
          </a:xfrm>
          <a:prstGeom prst="rect">
            <a:avLst/>
          </a:prstGeom>
        </p:spPr>
        <p:txBody>
          <a:bodyPr wrap="square">
            <a:spAutoFit/>
          </a:bodyPr>
          <a:lstStyle/>
          <a:p>
            <a:pPr defTabSz="914400">
              <a:defRPr/>
            </a:pPr>
            <a:r>
              <a:rPr lang="en-US" altLang="zh-CN" sz="1400" dirty="0">
                <a:solidFill>
                  <a:prstClr val="black"/>
                </a:solidFill>
                <a:latin typeface="Garamond (Body)"/>
              </a:rPr>
              <a:t>Source: Data from USDA NASS</a:t>
            </a:r>
            <a:endParaRPr lang="zh-CN" altLang="en-US" sz="1400" dirty="0">
              <a:solidFill>
                <a:prstClr val="black"/>
              </a:solidFill>
              <a:latin typeface="Garamond (Body)"/>
            </a:endParaRPr>
          </a:p>
        </p:txBody>
      </p:sp>
      <p:pic>
        <p:nvPicPr>
          <p:cNvPr id="8" name="Picture 18" descr="Portrait of Yangxuan Liu">
            <a:extLst>
              <a:ext uri="{FF2B5EF4-FFF2-40B4-BE49-F238E27FC236}">
                <a16:creationId xmlns:a16="http://schemas.microsoft.com/office/drawing/2014/main" id="{FB55351A-1966-F4DC-D5D1-74BF29394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0650" y="5895975"/>
            <a:ext cx="641350" cy="9620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1606AE-3385-C00E-D308-950A7DFAB1EC}"/>
              </a:ext>
            </a:extLst>
          </p:cNvPr>
          <p:cNvSpPr txBox="1"/>
          <p:nvPr/>
        </p:nvSpPr>
        <p:spPr>
          <a:xfrm>
            <a:off x="9953625" y="6376987"/>
            <a:ext cx="1597025" cy="369332"/>
          </a:xfrm>
          <a:prstGeom prst="rect">
            <a:avLst/>
          </a:prstGeom>
          <a:noFill/>
        </p:spPr>
        <p:txBody>
          <a:bodyPr wrap="square" rtlCol="0">
            <a:spAutoFit/>
          </a:bodyPr>
          <a:lstStyle/>
          <a:p>
            <a:r>
              <a:rPr lang="en-US" dirty="0">
                <a:solidFill>
                  <a:schemeClr val="bg1"/>
                </a:solidFill>
              </a:rPr>
              <a:t>Yangxuan Liu</a:t>
            </a:r>
          </a:p>
        </p:txBody>
      </p:sp>
    </p:spTree>
    <p:extLst>
      <p:ext uri="{BB962C8B-B14F-4D97-AF65-F5344CB8AC3E}">
        <p14:creationId xmlns:p14="http://schemas.microsoft.com/office/powerpoint/2010/main" val="2294853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424433-0812-F257-BC58-0DC2B207878F}"/>
              </a:ext>
            </a:extLst>
          </p:cNvPr>
          <p:cNvPicPr>
            <a:picLocks noGrp="1" noChangeAspect="1"/>
          </p:cNvPicPr>
          <p:nvPr>
            <p:ph idx="1"/>
          </p:nvPr>
        </p:nvPicPr>
        <p:blipFill>
          <a:blip r:embed="rId4"/>
          <a:stretch>
            <a:fillRect/>
          </a:stretch>
        </p:blipFill>
        <p:spPr>
          <a:xfrm>
            <a:off x="614778" y="1473200"/>
            <a:ext cx="10512686" cy="4351338"/>
          </a:xfrm>
          <a:prstGeom prst="rect">
            <a:avLst/>
          </a:prstGeom>
        </p:spPr>
      </p:pic>
      <p:sp>
        <p:nvSpPr>
          <p:cNvPr id="6" name="Title 1">
            <a:extLst>
              <a:ext uri="{FF2B5EF4-FFF2-40B4-BE49-F238E27FC236}">
                <a16:creationId xmlns:a16="http://schemas.microsoft.com/office/drawing/2014/main" id="{26914885-BB70-A5FE-E8C6-494DD71F217F}"/>
              </a:ext>
            </a:extLst>
          </p:cNvPr>
          <p:cNvSpPr>
            <a:spLocks noGrp="1"/>
          </p:cNvSpPr>
          <p:nvPr>
            <p:ph type="title"/>
          </p:nvPr>
        </p:nvSpPr>
        <p:spPr>
          <a:xfrm>
            <a:off x="838200" y="365125"/>
            <a:ext cx="10515600" cy="1325563"/>
          </a:xfrm>
        </p:spPr>
        <p:txBody>
          <a:bodyPr/>
          <a:lstStyle/>
          <a:p>
            <a:r>
              <a:rPr lang="en-US" dirty="0"/>
              <a:t>U.S. Cotton Supply and Demand</a:t>
            </a:r>
          </a:p>
        </p:txBody>
      </p:sp>
      <p:sp>
        <p:nvSpPr>
          <p:cNvPr id="7" name="矩形 2">
            <a:extLst>
              <a:ext uri="{FF2B5EF4-FFF2-40B4-BE49-F238E27FC236}">
                <a16:creationId xmlns:a16="http://schemas.microsoft.com/office/drawing/2014/main" id="{3653C2E5-D864-FA2D-D984-51512C9FEBF6}"/>
              </a:ext>
            </a:extLst>
          </p:cNvPr>
          <p:cNvSpPr/>
          <p:nvPr/>
        </p:nvSpPr>
        <p:spPr>
          <a:xfrm>
            <a:off x="8911460" y="5638495"/>
            <a:ext cx="2329172" cy="317174"/>
          </a:xfrm>
          <a:prstGeom prst="rect">
            <a:avLst/>
          </a:prstGeom>
        </p:spPr>
        <p:txBody>
          <a:bodyPr wrap="square">
            <a:spAutoFit/>
          </a:bodyPr>
          <a:lstStyle/>
          <a:p>
            <a:pPr defTabSz="914400">
              <a:defRPr/>
            </a:pPr>
            <a:r>
              <a:rPr lang="en-US" altLang="zh-CN" sz="1400" dirty="0">
                <a:solidFill>
                  <a:prstClr val="black"/>
                </a:solidFill>
                <a:latin typeface="Garamond (Body)"/>
              </a:rPr>
              <a:t>Source: Data from USDA FAS</a:t>
            </a:r>
            <a:endParaRPr lang="zh-CN" altLang="en-US" sz="1400" dirty="0">
              <a:solidFill>
                <a:prstClr val="black"/>
              </a:solidFill>
              <a:latin typeface="Garamond (Body)"/>
            </a:endParaRPr>
          </a:p>
        </p:txBody>
      </p:sp>
      <p:pic>
        <p:nvPicPr>
          <p:cNvPr id="4" name="Picture 18" descr="Portrait of Yangxuan Liu">
            <a:extLst>
              <a:ext uri="{FF2B5EF4-FFF2-40B4-BE49-F238E27FC236}">
                <a16:creationId xmlns:a16="http://schemas.microsoft.com/office/drawing/2014/main" id="{7B24C0E5-4C17-466C-FB3F-20D4341A6B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0650" y="5895975"/>
            <a:ext cx="641350" cy="962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F7AFED7-7D8E-F530-AFFB-1FFD6D9C187D}"/>
              </a:ext>
            </a:extLst>
          </p:cNvPr>
          <p:cNvSpPr txBox="1"/>
          <p:nvPr/>
        </p:nvSpPr>
        <p:spPr>
          <a:xfrm>
            <a:off x="10001250" y="6376987"/>
            <a:ext cx="1549400" cy="369332"/>
          </a:xfrm>
          <a:prstGeom prst="rect">
            <a:avLst/>
          </a:prstGeom>
          <a:noFill/>
        </p:spPr>
        <p:txBody>
          <a:bodyPr wrap="square" rtlCol="0">
            <a:spAutoFit/>
          </a:bodyPr>
          <a:lstStyle/>
          <a:p>
            <a:r>
              <a:rPr lang="en-US" dirty="0">
                <a:solidFill>
                  <a:schemeClr val="bg1"/>
                </a:solidFill>
              </a:rPr>
              <a:t>Yangxuan Liu</a:t>
            </a:r>
          </a:p>
        </p:txBody>
      </p:sp>
    </p:spTree>
    <p:extLst>
      <p:ext uri="{BB962C8B-B14F-4D97-AF65-F5344CB8AC3E}">
        <p14:creationId xmlns:p14="http://schemas.microsoft.com/office/powerpoint/2010/main" val="2188781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EDEB-D7B6-E80B-EC73-4824B6380F5D}"/>
              </a:ext>
            </a:extLst>
          </p:cNvPr>
          <p:cNvSpPr>
            <a:spLocks noGrp="1"/>
          </p:cNvSpPr>
          <p:nvPr>
            <p:ph type="title"/>
          </p:nvPr>
        </p:nvSpPr>
        <p:spPr/>
        <p:txBody>
          <a:bodyPr/>
          <a:lstStyle/>
          <a:p>
            <a:r>
              <a:rPr lang="en-US" dirty="0"/>
              <a:t>GA Cotton Production</a:t>
            </a:r>
          </a:p>
        </p:txBody>
      </p:sp>
      <p:pic>
        <p:nvPicPr>
          <p:cNvPr id="4" name="Content Placeholder 3">
            <a:extLst>
              <a:ext uri="{FF2B5EF4-FFF2-40B4-BE49-F238E27FC236}">
                <a16:creationId xmlns:a16="http://schemas.microsoft.com/office/drawing/2014/main" id="{27DCA9E2-11BD-3599-B56B-17C802894F00}"/>
              </a:ext>
            </a:extLst>
          </p:cNvPr>
          <p:cNvPicPr>
            <a:picLocks noGrp="1" noChangeAspect="1"/>
          </p:cNvPicPr>
          <p:nvPr>
            <p:ph idx="1"/>
          </p:nvPr>
        </p:nvPicPr>
        <p:blipFill>
          <a:blip r:embed="rId4"/>
          <a:stretch>
            <a:fillRect/>
          </a:stretch>
        </p:blipFill>
        <p:spPr>
          <a:xfrm>
            <a:off x="614778" y="1544637"/>
            <a:ext cx="10512686" cy="4351338"/>
          </a:xfrm>
          <a:prstGeom prst="rect">
            <a:avLst/>
          </a:prstGeom>
        </p:spPr>
      </p:pic>
      <p:sp>
        <p:nvSpPr>
          <p:cNvPr id="5" name="矩形 2">
            <a:extLst>
              <a:ext uri="{FF2B5EF4-FFF2-40B4-BE49-F238E27FC236}">
                <a16:creationId xmlns:a16="http://schemas.microsoft.com/office/drawing/2014/main" id="{E2426D6D-DDA0-EA05-6A33-A02B525DE932}"/>
              </a:ext>
            </a:extLst>
          </p:cNvPr>
          <p:cNvSpPr/>
          <p:nvPr/>
        </p:nvSpPr>
        <p:spPr>
          <a:xfrm>
            <a:off x="8474679" y="5588198"/>
            <a:ext cx="2517898" cy="307777"/>
          </a:xfrm>
          <a:prstGeom prst="rect">
            <a:avLst/>
          </a:prstGeom>
        </p:spPr>
        <p:txBody>
          <a:bodyPr wrap="square">
            <a:spAutoFit/>
          </a:bodyPr>
          <a:lstStyle/>
          <a:p>
            <a:pPr defTabSz="914400">
              <a:defRPr/>
            </a:pPr>
            <a:r>
              <a:rPr lang="en-US" altLang="zh-CN" sz="1400" dirty="0">
                <a:solidFill>
                  <a:prstClr val="black"/>
                </a:solidFill>
                <a:latin typeface="Garamond (Body)"/>
              </a:rPr>
              <a:t>Source: Data from USDA NASS</a:t>
            </a:r>
            <a:endParaRPr lang="zh-CN" altLang="en-US" sz="1400" dirty="0">
              <a:solidFill>
                <a:prstClr val="black"/>
              </a:solidFill>
              <a:latin typeface="Garamond (Body)"/>
            </a:endParaRPr>
          </a:p>
        </p:txBody>
      </p:sp>
      <p:pic>
        <p:nvPicPr>
          <p:cNvPr id="7" name="Picture 18" descr="Portrait of Yangxuan Liu">
            <a:extLst>
              <a:ext uri="{FF2B5EF4-FFF2-40B4-BE49-F238E27FC236}">
                <a16:creationId xmlns:a16="http://schemas.microsoft.com/office/drawing/2014/main" id="{627059D9-B463-FB38-F8EF-C09991D4A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0650" y="5895975"/>
            <a:ext cx="641350" cy="962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E0746B-BEF7-8B05-C1EF-B2C0C86EB2E6}"/>
              </a:ext>
            </a:extLst>
          </p:cNvPr>
          <p:cNvSpPr txBox="1"/>
          <p:nvPr/>
        </p:nvSpPr>
        <p:spPr>
          <a:xfrm>
            <a:off x="10001250" y="6376987"/>
            <a:ext cx="1549400" cy="369332"/>
          </a:xfrm>
          <a:prstGeom prst="rect">
            <a:avLst/>
          </a:prstGeom>
          <a:noFill/>
        </p:spPr>
        <p:txBody>
          <a:bodyPr wrap="square" rtlCol="0">
            <a:spAutoFit/>
          </a:bodyPr>
          <a:lstStyle/>
          <a:p>
            <a:r>
              <a:rPr lang="en-US" dirty="0">
                <a:solidFill>
                  <a:schemeClr val="bg1"/>
                </a:solidFill>
              </a:rPr>
              <a:t>Yangxuan Liu</a:t>
            </a:r>
          </a:p>
        </p:txBody>
      </p:sp>
    </p:spTree>
    <p:extLst>
      <p:ext uri="{BB962C8B-B14F-4D97-AF65-F5344CB8AC3E}">
        <p14:creationId xmlns:p14="http://schemas.microsoft.com/office/powerpoint/2010/main" val="527065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ADDB-C4A0-2BFC-56BB-D4282C9BDB65}"/>
              </a:ext>
            </a:extLst>
          </p:cNvPr>
          <p:cNvSpPr>
            <a:spLocks noGrp="1"/>
          </p:cNvSpPr>
          <p:nvPr>
            <p:ph type="title"/>
          </p:nvPr>
        </p:nvSpPr>
        <p:spPr/>
        <p:txBody>
          <a:bodyPr>
            <a:normAutofit/>
          </a:bodyPr>
          <a:lstStyle/>
          <a:p>
            <a:pPr algn="ctr"/>
            <a:r>
              <a:rPr lang="en-US" sz="3600" b="1" dirty="0"/>
              <a:t>Planted Corn, Soybean, and Wheat Acres in Georgia</a:t>
            </a:r>
            <a:br>
              <a:rPr lang="en-US" sz="3600" b="1" dirty="0"/>
            </a:br>
            <a:r>
              <a:rPr lang="en-US" sz="2800" b="1" dirty="0"/>
              <a:t>(2015 – 2024f)</a:t>
            </a:r>
            <a:endParaRPr lang="en-US" sz="3600" b="1" dirty="0"/>
          </a:p>
        </p:txBody>
      </p:sp>
      <p:graphicFrame>
        <p:nvGraphicFramePr>
          <p:cNvPr id="4" name="Content Placeholder 3">
            <a:extLst>
              <a:ext uri="{FF2B5EF4-FFF2-40B4-BE49-F238E27FC236}">
                <a16:creationId xmlns:a16="http://schemas.microsoft.com/office/drawing/2014/main" id="{B0E7261C-27CE-0584-B47F-60B9294824B7}"/>
              </a:ext>
            </a:extLst>
          </p:cNvPr>
          <p:cNvGraphicFramePr>
            <a:graphicFrameLocks noGrp="1"/>
          </p:cNvGraphicFramePr>
          <p:nvPr>
            <p:ph idx="1"/>
            <p:extLst>
              <p:ext uri="{D42A27DB-BD31-4B8C-83A1-F6EECF244321}">
                <p14:modId xmlns:p14="http://schemas.microsoft.com/office/powerpoint/2010/main" val="4032224444"/>
              </p:ext>
            </p:extLst>
          </p:nvPr>
        </p:nvGraphicFramePr>
        <p:xfrm>
          <a:off x="838200" y="1170415"/>
          <a:ext cx="10515600" cy="4706509"/>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30" descr="Portrait of Amanda R Smith">
            <a:extLst>
              <a:ext uri="{FF2B5EF4-FFF2-40B4-BE49-F238E27FC236}">
                <a16:creationId xmlns:a16="http://schemas.microsoft.com/office/drawing/2014/main" id="{99AB3C63-6195-5271-71F3-EF36D68386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969"/>
          <a:stretch/>
        </p:blipFill>
        <p:spPr bwMode="auto">
          <a:xfrm>
            <a:off x="11423072" y="5876924"/>
            <a:ext cx="768928" cy="981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55C32F-7ADC-FFBF-F5FF-D6F14958A21D}"/>
              </a:ext>
            </a:extLst>
          </p:cNvPr>
          <p:cNvSpPr txBox="1"/>
          <p:nvPr/>
        </p:nvSpPr>
        <p:spPr>
          <a:xfrm>
            <a:off x="9780646" y="6367461"/>
            <a:ext cx="1931640" cy="369332"/>
          </a:xfrm>
          <a:prstGeom prst="rect">
            <a:avLst/>
          </a:prstGeom>
          <a:noFill/>
        </p:spPr>
        <p:txBody>
          <a:bodyPr wrap="square" rtlCol="0">
            <a:spAutoFit/>
          </a:bodyPr>
          <a:lstStyle/>
          <a:p>
            <a:r>
              <a:rPr lang="en-US" dirty="0">
                <a:solidFill>
                  <a:schemeClr val="bg1"/>
                </a:solidFill>
              </a:rPr>
              <a:t>Amanda Smith</a:t>
            </a:r>
          </a:p>
        </p:txBody>
      </p:sp>
    </p:spTree>
    <p:extLst>
      <p:ext uri="{BB962C8B-B14F-4D97-AF65-F5344CB8AC3E}">
        <p14:creationId xmlns:p14="http://schemas.microsoft.com/office/powerpoint/2010/main" val="3770835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DA040D-55E9-396D-2975-A25FD8EE3BBC}"/>
              </a:ext>
            </a:extLst>
          </p:cNvPr>
          <p:cNvSpPr>
            <a:spLocks noGrp="1"/>
          </p:cNvSpPr>
          <p:nvPr>
            <p:ph type="title"/>
          </p:nvPr>
        </p:nvSpPr>
        <p:spPr>
          <a:xfrm>
            <a:off x="0" y="365125"/>
            <a:ext cx="12192000" cy="1325563"/>
          </a:xfrm>
        </p:spPr>
        <p:txBody>
          <a:bodyPr>
            <a:noAutofit/>
          </a:bodyPr>
          <a:lstStyle/>
          <a:p>
            <a:pPr algn="ctr"/>
            <a:r>
              <a:rPr lang="en-US" sz="2800" b="1" dirty="0"/>
              <a:t>Index of Commodity Prices Received for Georgia Corn, Soybeans, &amp; Wheat</a:t>
            </a:r>
            <a:br>
              <a:rPr lang="en-US" sz="2800" b="1" dirty="0"/>
            </a:br>
            <a:r>
              <a:rPr lang="en-US" sz="2800" b="1" dirty="0"/>
              <a:t> </a:t>
            </a:r>
            <a:r>
              <a:rPr lang="en-US" sz="2000" b="1" dirty="0"/>
              <a:t>(2019 = 100)</a:t>
            </a:r>
            <a:endParaRPr lang="en-US" sz="2800" b="1" dirty="0"/>
          </a:p>
        </p:txBody>
      </p:sp>
      <p:graphicFrame>
        <p:nvGraphicFramePr>
          <p:cNvPr id="7" name="Content Placeholder 6">
            <a:extLst>
              <a:ext uri="{FF2B5EF4-FFF2-40B4-BE49-F238E27FC236}">
                <a16:creationId xmlns:a16="http://schemas.microsoft.com/office/drawing/2014/main" id="{D63E0A9E-A91B-7A50-37AC-E2386CB80D5F}"/>
              </a:ext>
            </a:extLst>
          </p:cNvPr>
          <p:cNvGraphicFramePr>
            <a:graphicFrameLocks noGrp="1"/>
          </p:cNvGraphicFramePr>
          <p:nvPr>
            <p:ph idx="1"/>
            <p:extLst>
              <p:ext uri="{D42A27DB-BD31-4B8C-83A1-F6EECF244321}">
                <p14:modId xmlns:p14="http://schemas.microsoft.com/office/powerpoint/2010/main" val="4245324194"/>
              </p:ext>
            </p:extLst>
          </p:nvPr>
        </p:nvGraphicFramePr>
        <p:xfrm>
          <a:off x="838200" y="1235161"/>
          <a:ext cx="10515600" cy="4694152"/>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a:extLst>
              <a:ext uri="{FF2B5EF4-FFF2-40B4-BE49-F238E27FC236}">
                <a16:creationId xmlns:a16="http://schemas.microsoft.com/office/drawing/2014/main" id="{AB19EC0F-3CD0-8436-9539-3A52AD56204D}"/>
              </a:ext>
            </a:extLst>
          </p:cNvPr>
          <p:cNvCxnSpPr/>
          <p:nvPr/>
        </p:nvCxnSpPr>
        <p:spPr>
          <a:xfrm flipV="1">
            <a:off x="5857102" y="1690688"/>
            <a:ext cx="0" cy="3610361"/>
          </a:xfrm>
          <a:prstGeom prst="line">
            <a:avLst/>
          </a:prstGeom>
          <a:ln w="101600">
            <a:solidFill>
              <a:schemeClr val="tx1">
                <a:alpha val="40000"/>
              </a:schemeClr>
            </a:solidFill>
          </a:ln>
        </p:spPr>
        <p:style>
          <a:lnRef idx="2">
            <a:schemeClr val="accent1"/>
          </a:lnRef>
          <a:fillRef idx="0">
            <a:schemeClr val="accent1"/>
          </a:fillRef>
          <a:effectRef idx="1">
            <a:schemeClr val="accent1"/>
          </a:effectRef>
          <a:fontRef idx="minor">
            <a:schemeClr val="tx1"/>
          </a:fontRef>
        </p:style>
      </p:cxnSp>
      <p:pic>
        <p:nvPicPr>
          <p:cNvPr id="2" name="Picture 30" descr="Portrait of Amanda R Smith">
            <a:extLst>
              <a:ext uri="{FF2B5EF4-FFF2-40B4-BE49-F238E27FC236}">
                <a16:creationId xmlns:a16="http://schemas.microsoft.com/office/drawing/2014/main" id="{695B2F9B-AFFC-39BE-721E-2FCFA9BC5F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969"/>
          <a:stretch/>
        </p:blipFill>
        <p:spPr bwMode="auto">
          <a:xfrm>
            <a:off x="11423072" y="5876924"/>
            <a:ext cx="768928" cy="981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2CFB84-6DB4-0F7C-BA39-1E65048EA767}"/>
              </a:ext>
            </a:extLst>
          </p:cNvPr>
          <p:cNvSpPr txBox="1"/>
          <p:nvPr/>
        </p:nvSpPr>
        <p:spPr>
          <a:xfrm>
            <a:off x="9780646" y="6367461"/>
            <a:ext cx="1931640" cy="369332"/>
          </a:xfrm>
          <a:prstGeom prst="rect">
            <a:avLst/>
          </a:prstGeom>
          <a:noFill/>
        </p:spPr>
        <p:txBody>
          <a:bodyPr wrap="square" rtlCol="0">
            <a:spAutoFit/>
          </a:bodyPr>
          <a:lstStyle/>
          <a:p>
            <a:r>
              <a:rPr lang="en-US" dirty="0">
                <a:solidFill>
                  <a:schemeClr val="bg1"/>
                </a:solidFill>
              </a:rPr>
              <a:t>Amanda Smith</a:t>
            </a:r>
          </a:p>
        </p:txBody>
      </p:sp>
    </p:spTree>
    <p:extLst>
      <p:ext uri="{BB962C8B-B14F-4D97-AF65-F5344CB8AC3E}">
        <p14:creationId xmlns:p14="http://schemas.microsoft.com/office/powerpoint/2010/main" val="638131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20A0C062-5A3D-3C08-E4A5-0E679F32DFDF}"/>
              </a:ext>
            </a:extLst>
          </p:cNvPr>
          <p:cNvSpPr>
            <a:spLocks noGrp="1" noChangeArrowheads="1"/>
          </p:cNvSpPr>
          <p:nvPr>
            <p:ph type="title"/>
          </p:nvPr>
        </p:nvSpPr>
        <p:spPr>
          <a:xfrm>
            <a:off x="1905001" y="214314"/>
            <a:ext cx="8562975" cy="1462087"/>
          </a:xfrm>
        </p:spPr>
        <p:txBody>
          <a:bodyPr/>
          <a:lstStyle/>
          <a:p>
            <a:pPr algn="ctr"/>
            <a:r>
              <a:rPr lang="en-US" altLang="en-US">
                <a:solidFill>
                  <a:srgbClr val="FF0000"/>
                </a:solidFill>
              </a:rPr>
              <a:t>U.S. Vegetable Trade and Trade Balances, 2016-2024</a:t>
            </a:r>
            <a:endParaRPr lang="en-US" altLang="en-US"/>
          </a:p>
        </p:txBody>
      </p:sp>
      <p:sp>
        <p:nvSpPr>
          <p:cNvPr id="6147" name="Content Placeholder 3">
            <a:extLst>
              <a:ext uri="{FF2B5EF4-FFF2-40B4-BE49-F238E27FC236}">
                <a16:creationId xmlns:a16="http://schemas.microsoft.com/office/drawing/2014/main" id="{2796AB96-F400-C26C-6D8D-3D648C1B4929}"/>
              </a:ext>
            </a:extLst>
          </p:cNvPr>
          <p:cNvSpPr>
            <a:spLocks noGrp="1" noChangeArrowheads="1"/>
          </p:cNvSpPr>
          <p:nvPr>
            <p:ph sz="half" idx="2"/>
          </p:nvPr>
        </p:nvSpPr>
        <p:spPr>
          <a:xfrm>
            <a:off x="6929438" y="1676401"/>
            <a:ext cx="3276600" cy="4398963"/>
          </a:xfrm>
        </p:spPr>
        <p:txBody>
          <a:bodyPr/>
          <a:lstStyle/>
          <a:p>
            <a:r>
              <a:rPr lang="en-US" altLang="en-US" sz="1800" dirty="0">
                <a:solidFill>
                  <a:srgbClr val="0070C0"/>
                </a:solidFill>
              </a:rPr>
              <a:t>For the past decade, the US imports more vegetables than it export.</a:t>
            </a:r>
          </a:p>
          <a:p>
            <a:r>
              <a:rPr lang="en-US" altLang="en-US" sz="1800" dirty="0">
                <a:solidFill>
                  <a:srgbClr val="C00000"/>
                </a:solidFill>
              </a:rPr>
              <a:t>Thus, vegetable negative trade balances have been drastically worsening.</a:t>
            </a:r>
          </a:p>
          <a:p>
            <a:r>
              <a:rPr lang="en-US" altLang="en-US" sz="1800" dirty="0">
                <a:solidFill>
                  <a:srgbClr val="00B050"/>
                </a:solidFill>
              </a:rPr>
              <a:t>In 2024, the negative trade balance was $12.01 billion, and this downward trend is  expected to continue to 2025.</a:t>
            </a:r>
          </a:p>
          <a:p>
            <a:r>
              <a:rPr lang="en-US" altLang="en-US" sz="1800" dirty="0">
                <a:solidFill>
                  <a:srgbClr val="7030A0"/>
                </a:solidFill>
              </a:rPr>
              <a:t>On the other hand, GA Vegetable Farm Gate values has been consistently growing.</a:t>
            </a:r>
          </a:p>
          <a:p>
            <a:endParaRPr lang="en-US" altLang="en-US" dirty="0"/>
          </a:p>
        </p:txBody>
      </p:sp>
      <p:graphicFrame>
        <p:nvGraphicFramePr>
          <p:cNvPr id="6148" name="Content Placeholder 3">
            <a:extLst>
              <a:ext uri="{FF2B5EF4-FFF2-40B4-BE49-F238E27FC236}">
                <a16:creationId xmlns:a16="http://schemas.microsoft.com/office/drawing/2014/main" id="{84D42D16-A81D-F11D-1FB7-04A995BB61AA}"/>
              </a:ext>
            </a:extLst>
          </p:cNvPr>
          <p:cNvGraphicFramePr>
            <a:graphicFrameLocks noGrp="1"/>
          </p:cNvGraphicFramePr>
          <p:nvPr>
            <p:ph sz="half" idx="1"/>
            <p:extLst>
              <p:ext uri="{D42A27DB-BD31-4B8C-83A1-F6EECF244321}">
                <p14:modId xmlns:p14="http://schemas.microsoft.com/office/powerpoint/2010/main" val="194934127"/>
              </p:ext>
            </p:extLst>
          </p:nvPr>
        </p:nvGraphicFramePr>
        <p:xfrm>
          <a:off x="493713" y="1676401"/>
          <a:ext cx="5602287" cy="3849687"/>
        </p:xfrm>
        <a:graphic>
          <a:graphicData uri="http://schemas.openxmlformats.org/presentationml/2006/ole">
            <mc:AlternateContent xmlns:mc="http://schemas.openxmlformats.org/markup-compatibility/2006">
              <mc:Choice xmlns:v="urn:schemas-microsoft-com:vml" Requires="v">
                <p:oleObj name="Chart" r:id="rId3" imgW="8833870" imgH="4224894" progId="Excel.Chart.8">
                  <p:embed/>
                </p:oleObj>
              </mc:Choice>
              <mc:Fallback>
                <p:oleObj name="Chart" r:id="rId3" imgW="8833870" imgH="4224894" progId="Excel.Chart.8">
                  <p:embed/>
                  <p:pic>
                    <p:nvPicPr>
                      <p:cNvPr id="6148" name="Content Placeholder 3">
                        <a:extLst>
                          <a:ext uri="{FF2B5EF4-FFF2-40B4-BE49-F238E27FC236}">
                            <a16:creationId xmlns:a16="http://schemas.microsoft.com/office/drawing/2014/main" id="{84D42D16-A81D-F11D-1FB7-04A995BB61AA}"/>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3" y="1676401"/>
                        <a:ext cx="5602287" cy="384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9" name="TextBox 7">
            <a:extLst>
              <a:ext uri="{FF2B5EF4-FFF2-40B4-BE49-F238E27FC236}">
                <a16:creationId xmlns:a16="http://schemas.microsoft.com/office/drawing/2014/main" id="{FD2F5843-BED1-2A90-64BD-BAF995227765}"/>
              </a:ext>
            </a:extLst>
          </p:cNvPr>
          <p:cNvSpPr txBox="1">
            <a:spLocks noChangeArrowheads="1"/>
          </p:cNvSpPr>
          <p:nvPr/>
        </p:nvSpPr>
        <p:spPr bwMode="auto">
          <a:xfrm>
            <a:off x="2323748" y="5526088"/>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dirty="0"/>
              <a:t>Source: USDA, ERS, FAS </a:t>
            </a:r>
          </a:p>
        </p:txBody>
      </p:sp>
      <p:pic>
        <p:nvPicPr>
          <p:cNvPr id="2" name="Picture 10" descr="Portrait of Esendugue Greg Fonsah">
            <a:extLst>
              <a:ext uri="{FF2B5EF4-FFF2-40B4-BE49-F238E27FC236}">
                <a16:creationId xmlns:a16="http://schemas.microsoft.com/office/drawing/2014/main" id="{0B7BD91A-8718-EBF3-7F41-659C189D0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8100" y="5892800"/>
            <a:ext cx="723900" cy="965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5C6732-CD42-67DA-45DB-5842A75A2446}"/>
              </a:ext>
            </a:extLst>
          </p:cNvPr>
          <p:cNvSpPr txBox="1"/>
          <p:nvPr/>
        </p:nvSpPr>
        <p:spPr>
          <a:xfrm>
            <a:off x="10107642" y="6375400"/>
            <a:ext cx="1458854" cy="369332"/>
          </a:xfrm>
          <a:prstGeom prst="rect">
            <a:avLst/>
          </a:prstGeom>
          <a:noFill/>
        </p:spPr>
        <p:txBody>
          <a:bodyPr wrap="square" rtlCol="0">
            <a:spAutoFit/>
          </a:bodyPr>
          <a:lstStyle/>
          <a:p>
            <a:r>
              <a:rPr lang="en-US" dirty="0">
                <a:solidFill>
                  <a:schemeClr val="bg1"/>
                </a:solidFill>
              </a:rPr>
              <a:t>Greg Fonsah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0988956-CE93-EEBC-9A52-38B298EAA82A}"/>
              </a:ext>
            </a:extLst>
          </p:cNvPr>
          <p:cNvSpPr>
            <a:spLocks noGrp="1" noChangeArrowheads="1"/>
          </p:cNvSpPr>
          <p:nvPr>
            <p:ph type="title"/>
          </p:nvPr>
        </p:nvSpPr>
        <p:spPr/>
        <p:txBody>
          <a:bodyPr/>
          <a:lstStyle/>
          <a:p>
            <a:pPr algn="ctr"/>
            <a:r>
              <a:rPr lang="en-US" altLang="en-US" sz="3600">
                <a:solidFill>
                  <a:srgbClr val="FF0000"/>
                </a:solidFill>
              </a:rPr>
              <a:t>US Monthly Vegetable Price Index: 2019-2024 </a:t>
            </a:r>
            <a:endParaRPr lang="en-US" altLang="en-US" sz="3600"/>
          </a:p>
        </p:txBody>
      </p:sp>
      <p:sp>
        <p:nvSpPr>
          <p:cNvPr id="7171" name="Content Placeholder 3">
            <a:extLst>
              <a:ext uri="{FF2B5EF4-FFF2-40B4-BE49-F238E27FC236}">
                <a16:creationId xmlns:a16="http://schemas.microsoft.com/office/drawing/2014/main" id="{11A8C9FB-FD10-B51B-598F-D381E1BFBF43}"/>
              </a:ext>
            </a:extLst>
          </p:cNvPr>
          <p:cNvSpPr>
            <a:spLocks noGrp="1" noChangeArrowheads="1"/>
          </p:cNvSpPr>
          <p:nvPr>
            <p:ph sz="half" idx="2"/>
          </p:nvPr>
        </p:nvSpPr>
        <p:spPr>
          <a:xfrm>
            <a:off x="6934200" y="2017714"/>
            <a:ext cx="3544888" cy="4002087"/>
          </a:xfrm>
        </p:spPr>
        <p:txBody>
          <a:bodyPr/>
          <a:lstStyle/>
          <a:p>
            <a:r>
              <a:rPr lang="en-US" altLang="en-US" sz="1800">
                <a:solidFill>
                  <a:srgbClr val="0070C0"/>
                </a:solidFill>
              </a:rPr>
              <a:t>Vegetable price index has been strong since 2019-21 average and will remain strong in 2025.</a:t>
            </a:r>
          </a:p>
          <a:p>
            <a:r>
              <a:rPr lang="en-US" altLang="en-US" sz="1800">
                <a:solidFill>
                  <a:srgbClr val="7030A0"/>
                </a:solidFill>
              </a:rPr>
              <a:t>The monthly vegetable prices will continue to be above the 2019-21 average but will be difficult to predict.</a:t>
            </a:r>
          </a:p>
          <a:p>
            <a:r>
              <a:rPr lang="en-US" altLang="en-US" sz="1800">
                <a:solidFill>
                  <a:srgbClr val="C00000"/>
                </a:solidFill>
              </a:rPr>
              <a:t>The 2024 Georgia’s 20-30% winter vegetable loss due to Hurricane Helene will not be enough to affect overall prices for 2025. </a:t>
            </a:r>
          </a:p>
        </p:txBody>
      </p:sp>
      <p:pic>
        <p:nvPicPr>
          <p:cNvPr id="7172" name="Picture 3">
            <a:extLst>
              <a:ext uri="{FF2B5EF4-FFF2-40B4-BE49-F238E27FC236}">
                <a16:creationId xmlns:a16="http://schemas.microsoft.com/office/drawing/2014/main" id="{1434AE55-5298-97D6-DDCC-07214321ED7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98513" y="1690688"/>
            <a:ext cx="5297487" cy="4002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0" descr="Portrait of Esendugue Greg Fonsah">
            <a:extLst>
              <a:ext uri="{FF2B5EF4-FFF2-40B4-BE49-F238E27FC236}">
                <a16:creationId xmlns:a16="http://schemas.microsoft.com/office/drawing/2014/main" id="{9B5E1D18-754B-87B4-628E-5D3045810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8100" y="5892800"/>
            <a:ext cx="723900" cy="965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4342A5-ED72-C68A-D33D-9F044960DFB3}"/>
              </a:ext>
            </a:extLst>
          </p:cNvPr>
          <p:cNvSpPr txBox="1"/>
          <p:nvPr/>
        </p:nvSpPr>
        <p:spPr>
          <a:xfrm>
            <a:off x="10107642" y="6375400"/>
            <a:ext cx="1458854" cy="369332"/>
          </a:xfrm>
          <a:prstGeom prst="rect">
            <a:avLst/>
          </a:prstGeom>
          <a:noFill/>
        </p:spPr>
        <p:txBody>
          <a:bodyPr wrap="square" rtlCol="0">
            <a:spAutoFit/>
          </a:bodyPr>
          <a:lstStyle/>
          <a:p>
            <a:r>
              <a:rPr lang="en-US" dirty="0">
                <a:solidFill>
                  <a:schemeClr val="bg1"/>
                </a:solidFill>
              </a:rPr>
              <a:t>Greg Fonsah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79017"/>
      </p:ext>
    </p:extLst>
  </p:cSld>
  <p:clrMapOvr>
    <a:masterClrMapping/>
  </p:clrMapOvr>
  <p:transition spd="slow" advClick="0" advTm="10000">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034C2E83-9DA8-8245-814D-AD258F939351}"/>
              </a:ext>
            </a:extLst>
          </p:cNvPr>
          <p:cNvSpPr>
            <a:spLocks noGrp="1" noChangeArrowheads="1"/>
          </p:cNvSpPr>
          <p:nvPr>
            <p:ph type="title"/>
          </p:nvPr>
        </p:nvSpPr>
        <p:spPr/>
        <p:txBody>
          <a:bodyPr/>
          <a:lstStyle/>
          <a:p>
            <a:pPr algn="ctr"/>
            <a:r>
              <a:rPr lang="en-US" altLang="en-US" sz="3600">
                <a:solidFill>
                  <a:srgbClr val="FF0000"/>
                </a:solidFill>
              </a:rPr>
              <a:t>Fruit and Tree Nuts Growers Monthly Price Index: Jan – Dec., 2024 </a:t>
            </a:r>
            <a:endParaRPr lang="en-US" altLang="en-US" sz="3600"/>
          </a:p>
        </p:txBody>
      </p:sp>
      <p:sp>
        <p:nvSpPr>
          <p:cNvPr id="8195" name="Content Placeholder 3">
            <a:extLst>
              <a:ext uri="{FF2B5EF4-FFF2-40B4-BE49-F238E27FC236}">
                <a16:creationId xmlns:a16="http://schemas.microsoft.com/office/drawing/2014/main" id="{56ECD05C-EBED-4BAA-278C-073AA344E871}"/>
              </a:ext>
            </a:extLst>
          </p:cNvPr>
          <p:cNvSpPr>
            <a:spLocks noGrp="1" noChangeArrowheads="1"/>
          </p:cNvSpPr>
          <p:nvPr>
            <p:ph sz="half" idx="2"/>
          </p:nvPr>
        </p:nvSpPr>
        <p:spPr>
          <a:xfrm>
            <a:off x="7095331" y="1697038"/>
            <a:ext cx="3163888" cy="4154487"/>
          </a:xfrm>
        </p:spPr>
        <p:txBody>
          <a:bodyPr>
            <a:normAutofit lnSpcReduction="10000"/>
          </a:bodyPr>
          <a:lstStyle/>
          <a:p>
            <a:r>
              <a:rPr lang="en-US" altLang="en-US" sz="1800" dirty="0">
                <a:solidFill>
                  <a:srgbClr val="C00000"/>
                </a:solidFill>
              </a:rPr>
              <a:t>The 2024 growers price index started off lower than 2022 and 2023.  </a:t>
            </a:r>
          </a:p>
          <a:p>
            <a:r>
              <a:rPr lang="en-US" altLang="en-US" sz="1800" dirty="0">
                <a:solidFill>
                  <a:srgbClr val="0070C0"/>
                </a:solidFill>
              </a:rPr>
              <a:t>By July, the index was 160.9 (2011=100).</a:t>
            </a:r>
          </a:p>
          <a:p>
            <a:r>
              <a:rPr lang="en-US" altLang="en-US" sz="1800" dirty="0">
                <a:solidFill>
                  <a:srgbClr val="00B050"/>
                </a:solidFill>
              </a:rPr>
              <a:t>The July index was 4% higher than 2023 and 13% higher that 2022.</a:t>
            </a:r>
          </a:p>
          <a:p>
            <a:r>
              <a:rPr lang="en-US" altLang="en-US" sz="1800" dirty="0">
                <a:solidFill>
                  <a:srgbClr val="7030A0"/>
                </a:solidFill>
              </a:rPr>
              <a:t>The lower fresh peach grower prices in June and July of 2024 compared to 2023 were partially blamed to increase in production in the Southeast and California regions.  </a:t>
            </a:r>
          </a:p>
        </p:txBody>
      </p:sp>
      <p:pic>
        <p:nvPicPr>
          <p:cNvPr id="8196" name="Content Placeholder 3">
            <a:extLst>
              <a:ext uri="{FF2B5EF4-FFF2-40B4-BE49-F238E27FC236}">
                <a16:creationId xmlns:a16="http://schemas.microsoft.com/office/drawing/2014/main" id="{224E8A44-D98A-FC9D-CFB9-B669C9F7615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25450" y="1550989"/>
            <a:ext cx="5575300" cy="4306887"/>
          </a:xfrm>
        </p:spPr>
      </p:pic>
      <p:pic>
        <p:nvPicPr>
          <p:cNvPr id="2" name="Picture 10" descr="Portrait of Esendugue Greg Fonsah">
            <a:extLst>
              <a:ext uri="{FF2B5EF4-FFF2-40B4-BE49-F238E27FC236}">
                <a16:creationId xmlns:a16="http://schemas.microsoft.com/office/drawing/2014/main" id="{0449E1C1-59B8-18CA-3513-2B78E2728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8100" y="5892800"/>
            <a:ext cx="723900" cy="965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082DD2-7C7A-CF5B-42AB-6A11E8968F68}"/>
              </a:ext>
            </a:extLst>
          </p:cNvPr>
          <p:cNvSpPr txBox="1"/>
          <p:nvPr/>
        </p:nvSpPr>
        <p:spPr>
          <a:xfrm>
            <a:off x="10107642" y="6375400"/>
            <a:ext cx="1458854" cy="369332"/>
          </a:xfrm>
          <a:prstGeom prst="rect">
            <a:avLst/>
          </a:prstGeom>
          <a:noFill/>
        </p:spPr>
        <p:txBody>
          <a:bodyPr wrap="square" rtlCol="0">
            <a:spAutoFit/>
          </a:bodyPr>
          <a:lstStyle/>
          <a:p>
            <a:r>
              <a:rPr lang="en-US" dirty="0">
                <a:solidFill>
                  <a:schemeClr val="bg1"/>
                </a:solidFill>
              </a:rPr>
              <a:t>Greg Fonsah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E1C5DB3-555F-CAC8-B15C-377929371A2D}"/>
              </a:ext>
            </a:extLst>
          </p:cNvPr>
          <p:cNvSpPr>
            <a:spLocks noGrp="1" noChangeArrowheads="1"/>
          </p:cNvSpPr>
          <p:nvPr>
            <p:ph type="title"/>
          </p:nvPr>
        </p:nvSpPr>
        <p:spPr/>
        <p:txBody>
          <a:bodyPr/>
          <a:lstStyle/>
          <a:p>
            <a:r>
              <a:rPr lang="en-US" altLang="en-US" sz="2800"/>
              <a:t>2024 GA Fruits &amp; Nuts Industry Challenges</a:t>
            </a:r>
          </a:p>
        </p:txBody>
      </p:sp>
      <p:sp>
        <p:nvSpPr>
          <p:cNvPr id="3" name="Text Placeholder 2">
            <a:extLst>
              <a:ext uri="{FF2B5EF4-FFF2-40B4-BE49-F238E27FC236}">
                <a16:creationId xmlns:a16="http://schemas.microsoft.com/office/drawing/2014/main" id="{EEA1FE93-B023-576B-649A-A003B65B7C42}"/>
              </a:ext>
            </a:extLst>
          </p:cNvPr>
          <p:cNvSpPr>
            <a:spLocks noGrp="1"/>
          </p:cNvSpPr>
          <p:nvPr>
            <p:ph type="body" sz="half" idx="1"/>
          </p:nvPr>
        </p:nvSpPr>
        <p:spPr>
          <a:xfrm>
            <a:off x="781050" y="1476375"/>
            <a:ext cx="5486400" cy="4267200"/>
          </a:xfrm>
        </p:spPr>
        <p:txBody>
          <a:bodyPr>
            <a:normAutofit fontScale="92500" lnSpcReduction="10000"/>
          </a:bodyPr>
          <a:lstStyle/>
          <a:p>
            <a:pPr>
              <a:buClr>
                <a:srgbClr val="3333CC"/>
              </a:buClr>
              <a:defRPr/>
            </a:pPr>
            <a:r>
              <a:rPr lang="en-US" altLang="en-US" sz="1600" dirty="0"/>
              <a:t>In 2024, due to Hurricane Helene, GA Pecans industry suffered a loss of ~36 Million Pounds.</a:t>
            </a:r>
          </a:p>
          <a:p>
            <a:pPr>
              <a:buClr>
                <a:srgbClr val="3333CC"/>
              </a:buClr>
              <a:defRPr/>
            </a:pPr>
            <a:r>
              <a:rPr lang="en-US" altLang="en-US" sz="1600" dirty="0">
                <a:solidFill>
                  <a:srgbClr val="C00000"/>
                </a:solidFill>
              </a:rPr>
              <a:t>~75% pecan crop was damage with an estimated loss of $6.46 billion to the industry.</a:t>
            </a:r>
          </a:p>
          <a:p>
            <a:pPr>
              <a:buClr>
                <a:srgbClr val="3333CC"/>
              </a:buClr>
              <a:defRPr/>
            </a:pPr>
            <a:r>
              <a:rPr lang="en-US" altLang="en-US" sz="1600" dirty="0">
                <a:solidFill>
                  <a:srgbClr val="00B050"/>
                </a:solidFill>
              </a:rPr>
              <a:t>GA being the largest pecan producer, this loss might have an adverse effect on 2025 prices.</a:t>
            </a:r>
          </a:p>
          <a:p>
            <a:pPr>
              <a:buClr>
                <a:srgbClr val="3333CC"/>
              </a:buClr>
              <a:defRPr/>
            </a:pPr>
            <a:r>
              <a:rPr lang="en-US" altLang="en-US" sz="1600" dirty="0">
                <a:solidFill>
                  <a:srgbClr val="C00000"/>
                </a:solidFill>
              </a:rPr>
              <a:t>Also, GA blueberry industry suffered $52 million impact due to Hurricane Helene.</a:t>
            </a:r>
          </a:p>
          <a:p>
            <a:pPr>
              <a:buClr>
                <a:srgbClr val="3333CC"/>
              </a:buClr>
              <a:defRPr/>
            </a:pPr>
            <a:r>
              <a:rPr lang="en-US" altLang="en-US" sz="1600" dirty="0">
                <a:solidFill>
                  <a:srgbClr val="7030A0"/>
                </a:solidFill>
              </a:rPr>
              <a:t>With additional $150 million impact on future quality losses.</a:t>
            </a:r>
          </a:p>
          <a:p>
            <a:pPr>
              <a:buClr>
                <a:srgbClr val="3333CC"/>
              </a:buClr>
              <a:defRPr/>
            </a:pPr>
            <a:r>
              <a:rPr lang="en-US" altLang="en-US" sz="1600" dirty="0">
                <a:solidFill>
                  <a:srgbClr val="000000"/>
                </a:solidFill>
              </a:rPr>
              <a:t>The price for fresh peaches fell from $1.28 in June 2023 to $0.87 in June 2024, thus 32% decrease.   </a:t>
            </a:r>
          </a:p>
          <a:p>
            <a:pPr>
              <a:buClr>
                <a:srgbClr val="3333CC"/>
              </a:buClr>
              <a:defRPr/>
            </a:pPr>
            <a:r>
              <a:rPr lang="en-US" altLang="en-US" sz="1600" dirty="0">
                <a:solidFill>
                  <a:srgbClr val="C00000"/>
                </a:solidFill>
              </a:rPr>
              <a:t>Despite all the challenges, the total GA farm gate values for the fruits and vegetable industry continue to increase for the past two decades and it is expected to continue in subsequent years.</a:t>
            </a:r>
          </a:p>
          <a:p>
            <a:pPr marL="0" indent="0">
              <a:spcBef>
                <a:spcPct val="0"/>
              </a:spcBef>
              <a:buNone/>
              <a:defRPr/>
            </a:pPr>
            <a:endParaRPr lang="en-US" altLang="en-US" sz="1400" dirty="0">
              <a:solidFill>
                <a:srgbClr val="000000"/>
              </a:solidFill>
            </a:endParaRPr>
          </a:p>
          <a:p>
            <a:pPr marL="0" indent="0">
              <a:spcBef>
                <a:spcPct val="0"/>
              </a:spcBef>
              <a:buNone/>
              <a:defRPr/>
            </a:pPr>
            <a:endParaRPr lang="en-US" altLang="en-US" sz="1400" dirty="0">
              <a:solidFill>
                <a:srgbClr val="000000"/>
              </a:solidFill>
            </a:endParaRPr>
          </a:p>
          <a:p>
            <a:pPr marL="0" indent="0">
              <a:spcBef>
                <a:spcPct val="0"/>
              </a:spcBef>
              <a:buNone/>
              <a:defRPr/>
            </a:pPr>
            <a:r>
              <a:rPr lang="en-US" altLang="en-US" sz="1400" dirty="0">
                <a:solidFill>
                  <a:srgbClr val="000000"/>
                </a:solidFill>
              </a:rPr>
              <a:t>Source: GA Farm Gate Value Report, Various Issues (2005-2024).</a:t>
            </a:r>
          </a:p>
          <a:p>
            <a:pPr marL="0" indent="0">
              <a:buNone/>
              <a:defRPr/>
            </a:pPr>
            <a:endParaRPr lang="en-US" sz="1400" dirty="0"/>
          </a:p>
        </p:txBody>
      </p:sp>
      <p:graphicFrame>
        <p:nvGraphicFramePr>
          <p:cNvPr id="9220" name="Chart 4">
            <a:extLst>
              <a:ext uri="{FF2B5EF4-FFF2-40B4-BE49-F238E27FC236}">
                <a16:creationId xmlns:a16="http://schemas.microsoft.com/office/drawing/2014/main" id="{31138625-E8C3-6A5A-849B-85C520C4B39C}"/>
              </a:ext>
            </a:extLst>
          </p:cNvPr>
          <p:cNvGraphicFramePr>
            <a:graphicFrameLocks noGrp="1"/>
          </p:cNvGraphicFramePr>
          <p:nvPr>
            <p:ph sz="quarter" idx="2"/>
            <p:extLst>
              <p:ext uri="{D42A27DB-BD31-4B8C-83A1-F6EECF244321}">
                <p14:modId xmlns:p14="http://schemas.microsoft.com/office/powerpoint/2010/main" val="1734388151"/>
              </p:ext>
            </p:extLst>
          </p:nvPr>
        </p:nvGraphicFramePr>
        <p:xfrm>
          <a:off x="6410325" y="1282702"/>
          <a:ext cx="3087688" cy="2314575"/>
        </p:xfrm>
        <a:graphic>
          <a:graphicData uri="http://schemas.openxmlformats.org/presentationml/2006/ole">
            <mc:AlternateContent xmlns:mc="http://schemas.openxmlformats.org/markup-compatibility/2006">
              <mc:Choice xmlns:v="urn:schemas-microsoft-com:vml" Requires="v">
                <p:oleObj name="Chart" r:id="rId3" imgW="8486367" imgH="3913971" progId="Excel.Chart.8">
                  <p:embed/>
                </p:oleObj>
              </mc:Choice>
              <mc:Fallback>
                <p:oleObj name="Chart" r:id="rId3" imgW="8486367" imgH="3913971" progId="Excel.Chart.8">
                  <p:embed/>
                  <p:pic>
                    <p:nvPicPr>
                      <p:cNvPr id="9220" name="Chart 4">
                        <a:extLst>
                          <a:ext uri="{FF2B5EF4-FFF2-40B4-BE49-F238E27FC236}">
                            <a16:creationId xmlns:a16="http://schemas.microsoft.com/office/drawing/2014/main" id="{31138625-E8C3-6A5A-849B-85C520C4B39C}"/>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1282702"/>
                        <a:ext cx="3087688"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221" name="Chart 2">
            <a:extLst>
              <a:ext uri="{FF2B5EF4-FFF2-40B4-BE49-F238E27FC236}">
                <a16:creationId xmlns:a16="http://schemas.microsoft.com/office/drawing/2014/main" id="{99C05D2D-02B9-2FA9-BE9C-343CFDF95FF3}"/>
              </a:ext>
            </a:extLst>
          </p:cNvPr>
          <p:cNvGraphicFramePr>
            <a:graphicFrameLocks noGrp="1"/>
          </p:cNvGraphicFramePr>
          <p:nvPr>
            <p:ph sz="quarter" idx="3"/>
            <p:extLst>
              <p:ext uri="{D42A27DB-BD31-4B8C-83A1-F6EECF244321}">
                <p14:modId xmlns:p14="http://schemas.microsoft.com/office/powerpoint/2010/main" val="2468148467"/>
              </p:ext>
            </p:extLst>
          </p:nvPr>
        </p:nvGraphicFramePr>
        <p:xfrm>
          <a:off x="9058275" y="3721099"/>
          <a:ext cx="3240088" cy="2209800"/>
        </p:xfrm>
        <a:graphic>
          <a:graphicData uri="http://schemas.openxmlformats.org/presentationml/2006/ole">
            <mc:AlternateContent xmlns:mc="http://schemas.openxmlformats.org/markup-compatibility/2006">
              <mc:Choice xmlns:v="urn:schemas-microsoft-com:vml" Requires="v">
                <p:oleObj name="Chart" r:id="rId5" imgW="8333954" imgH="3688400" progId="Excel.Chart.8">
                  <p:embed/>
                </p:oleObj>
              </mc:Choice>
              <mc:Fallback>
                <p:oleObj name="Chart" r:id="rId5" imgW="8333954" imgH="3688400" progId="Excel.Chart.8">
                  <p:embed/>
                  <p:pic>
                    <p:nvPicPr>
                      <p:cNvPr id="9221" name="Chart 2">
                        <a:extLst>
                          <a:ext uri="{FF2B5EF4-FFF2-40B4-BE49-F238E27FC236}">
                            <a16:creationId xmlns:a16="http://schemas.microsoft.com/office/drawing/2014/main" id="{99C05D2D-02B9-2FA9-BE9C-343CFDF95FF3}"/>
                          </a:ext>
                        </a:extLst>
                      </p:cNvPr>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8275" y="3721099"/>
                        <a:ext cx="3240088"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222" name="TextBox 8">
            <a:extLst>
              <a:ext uri="{FF2B5EF4-FFF2-40B4-BE49-F238E27FC236}">
                <a16:creationId xmlns:a16="http://schemas.microsoft.com/office/drawing/2014/main" id="{675D4183-6961-C934-EA96-03F44FC24D0E}"/>
              </a:ext>
            </a:extLst>
          </p:cNvPr>
          <p:cNvSpPr txBox="1">
            <a:spLocks noChangeArrowheads="1"/>
          </p:cNvSpPr>
          <p:nvPr/>
        </p:nvSpPr>
        <p:spPr bwMode="auto">
          <a:xfrm>
            <a:off x="9163845" y="3429000"/>
            <a:ext cx="3095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1200" dirty="0">
                <a:solidFill>
                  <a:srgbClr val="C00000"/>
                </a:solidFill>
              </a:rPr>
              <a:t>2005-2024 GA Veggies Value = $1.3 Billion</a:t>
            </a:r>
          </a:p>
        </p:txBody>
      </p:sp>
      <p:sp>
        <p:nvSpPr>
          <p:cNvPr id="9223" name="TextBox 9">
            <a:extLst>
              <a:ext uri="{FF2B5EF4-FFF2-40B4-BE49-F238E27FC236}">
                <a16:creationId xmlns:a16="http://schemas.microsoft.com/office/drawing/2014/main" id="{4A011F28-4547-3AC1-BC50-995EB2CF55CA}"/>
              </a:ext>
            </a:extLst>
          </p:cNvPr>
          <p:cNvSpPr txBox="1">
            <a:spLocks noChangeArrowheads="1"/>
          </p:cNvSpPr>
          <p:nvPr/>
        </p:nvSpPr>
        <p:spPr bwMode="auto">
          <a:xfrm>
            <a:off x="6337300" y="1265240"/>
            <a:ext cx="3240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1400">
                <a:solidFill>
                  <a:srgbClr val="C00000"/>
                </a:solidFill>
              </a:rPr>
              <a:t>2005-24 GA Fruits Value = $1.1 Billion</a:t>
            </a:r>
          </a:p>
        </p:txBody>
      </p:sp>
      <p:pic>
        <p:nvPicPr>
          <p:cNvPr id="2" name="Picture 10" descr="Portrait of Esendugue Greg Fonsah">
            <a:extLst>
              <a:ext uri="{FF2B5EF4-FFF2-40B4-BE49-F238E27FC236}">
                <a16:creationId xmlns:a16="http://schemas.microsoft.com/office/drawing/2014/main" id="{C7AC6BA5-EC3E-7820-5BE6-653422E37C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68100" y="5892800"/>
            <a:ext cx="723900" cy="965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5DAA37-C8C4-1C9E-986A-58D9538472FA}"/>
              </a:ext>
            </a:extLst>
          </p:cNvPr>
          <p:cNvSpPr txBox="1"/>
          <p:nvPr/>
        </p:nvSpPr>
        <p:spPr>
          <a:xfrm>
            <a:off x="10107642" y="6375400"/>
            <a:ext cx="1458854" cy="369332"/>
          </a:xfrm>
          <a:prstGeom prst="rect">
            <a:avLst/>
          </a:prstGeom>
          <a:noFill/>
        </p:spPr>
        <p:txBody>
          <a:bodyPr wrap="square" rtlCol="0">
            <a:spAutoFit/>
          </a:bodyPr>
          <a:lstStyle/>
          <a:p>
            <a:r>
              <a:rPr lang="en-US" dirty="0">
                <a:solidFill>
                  <a:schemeClr val="bg1"/>
                </a:solidFill>
              </a:rPr>
              <a:t>Greg Fonsah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A5461D2-8FF5-8ADA-529A-834ABEF550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60917-EB07-E457-924F-FAA57BF55E84}"/>
              </a:ext>
            </a:extLst>
          </p:cNvPr>
          <p:cNvSpPr>
            <a:spLocks noGrp="1"/>
          </p:cNvSpPr>
          <p:nvPr>
            <p:ph type="title"/>
          </p:nvPr>
        </p:nvSpPr>
        <p:spPr/>
        <p:txBody>
          <a:bodyPr/>
          <a:lstStyle/>
          <a:p>
            <a:r>
              <a:rPr lang="en-US" dirty="0"/>
              <a:t>Green Industry</a:t>
            </a:r>
          </a:p>
        </p:txBody>
      </p:sp>
      <p:sp>
        <p:nvSpPr>
          <p:cNvPr id="3" name="Content Placeholder 2">
            <a:extLst>
              <a:ext uri="{FF2B5EF4-FFF2-40B4-BE49-F238E27FC236}">
                <a16:creationId xmlns:a16="http://schemas.microsoft.com/office/drawing/2014/main" id="{FF24C584-F233-9347-A084-0A53EF720061}"/>
              </a:ext>
            </a:extLst>
          </p:cNvPr>
          <p:cNvSpPr>
            <a:spLocks noGrp="1"/>
          </p:cNvSpPr>
          <p:nvPr>
            <p:ph idx="1"/>
          </p:nvPr>
        </p:nvSpPr>
        <p:spPr>
          <a:xfrm>
            <a:off x="5962650" y="954851"/>
            <a:ext cx="6223541" cy="2245550"/>
          </a:xfrm>
        </p:spPr>
        <p:txBody>
          <a:bodyPr>
            <a:normAutofit/>
          </a:bodyPr>
          <a:lstStyle/>
          <a:p>
            <a:r>
              <a:rPr lang="en-US" sz="1800" dirty="0"/>
              <a:t>Economy – cooling housing marker/renovations in many areas; CPI in-line with mid-2021 (off-2022 peak), uncertainty in economy</a:t>
            </a:r>
          </a:p>
          <a:p>
            <a:r>
              <a:rPr lang="en-US" sz="1800" dirty="0"/>
              <a:t>Weather – Above average temperatures, but increased precipitation </a:t>
            </a:r>
          </a:p>
          <a:p>
            <a:r>
              <a:rPr lang="en-US" sz="1800" dirty="0"/>
              <a:t>Hurricane Helene – uncertainty over supply and demand</a:t>
            </a:r>
          </a:p>
        </p:txBody>
      </p:sp>
      <p:graphicFrame>
        <p:nvGraphicFramePr>
          <p:cNvPr id="5" name="Chart 4">
            <a:extLst>
              <a:ext uri="{FF2B5EF4-FFF2-40B4-BE49-F238E27FC236}">
                <a16:creationId xmlns:a16="http://schemas.microsoft.com/office/drawing/2014/main" id="{7D0DD30C-1A4F-8C9C-0709-D8A06ECC90FC}"/>
              </a:ext>
            </a:extLst>
          </p:cNvPr>
          <p:cNvGraphicFramePr/>
          <p:nvPr>
            <p:extLst>
              <p:ext uri="{D42A27DB-BD31-4B8C-83A1-F6EECF244321}">
                <p14:modId xmlns:p14="http://schemas.microsoft.com/office/powerpoint/2010/main" val="3041578358"/>
              </p:ext>
            </p:extLst>
          </p:nvPr>
        </p:nvGraphicFramePr>
        <p:xfrm>
          <a:off x="152400" y="1415726"/>
          <a:ext cx="5438775" cy="241332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85032074-B1AE-5F09-96DA-A7D4B13A65D3}"/>
              </a:ext>
            </a:extLst>
          </p:cNvPr>
          <p:cNvSpPr txBox="1"/>
          <p:nvPr/>
        </p:nvSpPr>
        <p:spPr>
          <a:xfrm>
            <a:off x="2801233" y="3829050"/>
            <a:ext cx="7599187" cy="1793120"/>
          </a:xfrm>
          <a:prstGeom prst="rect">
            <a:avLst/>
          </a:prstGeom>
          <a:noFill/>
        </p:spPr>
        <p:txBody>
          <a:bodyPr wrap="square">
            <a:spAutoFit/>
          </a:bodyPr>
          <a:lstStyle/>
          <a:p>
            <a:pPr marL="0" marR="0">
              <a:lnSpc>
                <a:spcPct val="115000"/>
              </a:lnSpc>
              <a:spcAft>
                <a:spcPts val="10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Most likely there will be less Georgia production acreage in 2025, but stable to increasing demand for plants.  </a:t>
            </a:r>
          </a:p>
          <a:p>
            <a:pPr marL="0" marR="0">
              <a:lnSpc>
                <a:spcPct val="115000"/>
              </a:lnSpc>
              <a:spcAft>
                <a:spcPts val="10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Though Georgia will likely fill any plant shortages with imports from other states, prices will most likely rise.  Thereby, we would expect stable demand and higher prices in 2025.</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6" descr="Portrait of Ben Campbell">
            <a:extLst>
              <a:ext uri="{FF2B5EF4-FFF2-40B4-BE49-F238E27FC236}">
                <a16:creationId xmlns:a16="http://schemas.microsoft.com/office/drawing/2014/main" id="{29F8F2B7-5CB6-6442-1D65-B8FC648C17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1588" y="5921096"/>
            <a:ext cx="624603" cy="9369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9E9576B-DE34-5174-6525-58078F13F6C8}"/>
              </a:ext>
            </a:extLst>
          </p:cNvPr>
          <p:cNvSpPr txBox="1"/>
          <p:nvPr/>
        </p:nvSpPr>
        <p:spPr>
          <a:xfrm>
            <a:off x="9953625" y="6375400"/>
            <a:ext cx="1612871" cy="369332"/>
          </a:xfrm>
          <a:prstGeom prst="rect">
            <a:avLst/>
          </a:prstGeom>
          <a:noFill/>
        </p:spPr>
        <p:txBody>
          <a:bodyPr wrap="square" rtlCol="0">
            <a:spAutoFit/>
          </a:bodyPr>
          <a:lstStyle/>
          <a:p>
            <a:r>
              <a:rPr lang="en-US" dirty="0">
                <a:solidFill>
                  <a:schemeClr val="bg1"/>
                </a:solidFill>
              </a:rPr>
              <a:t>Ben Campbell</a:t>
            </a:r>
          </a:p>
        </p:txBody>
      </p:sp>
    </p:spTree>
    <p:extLst>
      <p:ext uri="{BB962C8B-B14F-4D97-AF65-F5344CB8AC3E}">
        <p14:creationId xmlns:p14="http://schemas.microsoft.com/office/powerpoint/2010/main" val="498422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2013-4880-C394-E7BA-B901C8F6CB1F}"/>
              </a:ext>
            </a:extLst>
          </p:cNvPr>
          <p:cNvSpPr>
            <a:spLocks noGrp="1"/>
          </p:cNvSpPr>
          <p:nvPr>
            <p:ph type="title"/>
          </p:nvPr>
        </p:nvSpPr>
        <p:spPr/>
        <p:txBody>
          <a:bodyPr/>
          <a:lstStyle/>
          <a:p>
            <a:r>
              <a:rPr lang="en-US" dirty="0"/>
              <a:t>Timber</a:t>
            </a:r>
          </a:p>
        </p:txBody>
      </p:sp>
      <p:sp>
        <p:nvSpPr>
          <p:cNvPr id="3" name="Content Placeholder 2">
            <a:extLst>
              <a:ext uri="{FF2B5EF4-FFF2-40B4-BE49-F238E27FC236}">
                <a16:creationId xmlns:a16="http://schemas.microsoft.com/office/drawing/2014/main" id="{AE30F793-6B13-45C1-D4CF-9952A995C9B2}"/>
              </a:ext>
            </a:extLst>
          </p:cNvPr>
          <p:cNvSpPr>
            <a:spLocks noGrp="1"/>
          </p:cNvSpPr>
          <p:nvPr>
            <p:ph idx="1"/>
          </p:nvPr>
        </p:nvSpPr>
        <p:spPr>
          <a:xfrm>
            <a:off x="170808" y="1690688"/>
            <a:ext cx="8095368" cy="3686239"/>
          </a:xfrm>
        </p:spPr>
        <p:txBody>
          <a:bodyPr>
            <a:normAutofit fontScale="92500" lnSpcReduction="10000"/>
          </a:bodyPr>
          <a:lstStyle/>
          <a:p>
            <a:r>
              <a:rPr lang="en-US" dirty="0"/>
              <a:t>Demand for softwood lumber and panels is expected to remain under pressure </a:t>
            </a:r>
          </a:p>
          <a:p>
            <a:r>
              <a:rPr lang="en-US" dirty="0"/>
              <a:t>Hurricane Helene has a devastating impact on Georgia’s timber industry </a:t>
            </a:r>
          </a:p>
          <a:p>
            <a:r>
              <a:rPr lang="en-US" dirty="0"/>
              <a:t>Some affected areas may experience rising pine sawtimber prices in 2025 due to inventory shortage, while pulpwood prices are expected to stay low as timber salvage efforts continue</a:t>
            </a:r>
          </a:p>
          <a:p>
            <a:r>
              <a:rPr lang="en-US" dirty="0"/>
              <a:t>Timber prices in northern Georgia are expected to remain stable</a:t>
            </a:r>
          </a:p>
        </p:txBody>
      </p:sp>
      <p:pic>
        <p:nvPicPr>
          <p:cNvPr id="4" name="Picture 3">
            <a:extLst>
              <a:ext uri="{FF2B5EF4-FFF2-40B4-BE49-F238E27FC236}">
                <a16:creationId xmlns:a16="http://schemas.microsoft.com/office/drawing/2014/main" id="{308E220D-C338-E106-4E93-A6A3B2B615E7}"/>
              </a:ext>
            </a:extLst>
          </p:cNvPr>
          <p:cNvPicPr>
            <a:picLocks noChangeAspect="1"/>
          </p:cNvPicPr>
          <p:nvPr/>
        </p:nvPicPr>
        <p:blipFill>
          <a:blip r:embed="rId4"/>
          <a:stretch>
            <a:fillRect/>
          </a:stretch>
        </p:blipFill>
        <p:spPr>
          <a:xfrm>
            <a:off x="8078963" y="1589716"/>
            <a:ext cx="4113037" cy="3195644"/>
          </a:xfrm>
          <a:prstGeom prst="rect">
            <a:avLst/>
          </a:prstGeom>
        </p:spPr>
      </p:pic>
      <p:pic>
        <p:nvPicPr>
          <p:cNvPr id="5" name="Picture 32">
            <a:extLst>
              <a:ext uri="{FF2B5EF4-FFF2-40B4-BE49-F238E27FC236}">
                <a16:creationId xmlns:a16="http://schemas.microsoft.com/office/drawing/2014/main" id="{72494F16-C04C-89E4-DFE7-2FF43563B4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794" y="5951794"/>
            <a:ext cx="906206" cy="9062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F4306D-4E46-A9ED-B7F0-088208CDA9AA}"/>
              </a:ext>
            </a:extLst>
          </p:cNvPr>
          <p:cNvSpPr txBox="1"/>
          <p:nvPr/>
        </p:nvSpPr>
        <p:spPr>
          <a:xfrm>
            <a:off x="10189486" y="6404897"/>
            <a:ext cx="1252252" cy="369332"/>
          </a:xfrm>
          <a:prstGeom prst="rect">
            <a:avLst/>
          </a:prstGeom>
          <a:noFill/>
        </p:spPr>
        <p:txBody>
          <a:bodyPr wrap="square" rtlCol="0">
            <a:spAutoFit/>
          </a:bodyPr>
          <a:lstStyle/>
          <a:p>
            <a:r>
              <a:rPr lang="en-US" dirty="0">
                <a:solidFill>
                  <a:schemeClr val="bg1"/>
                </a:solidFill>
              </a:rPr>
              <a:t>Yanshu Li</a:t>
            </a:r>
          </a:p>
        </p:txBody>
      </p:sp>
    </p:spTree>
    <p:extLst>
      <p:ext uri="{BB962C8B-B14F-4D97-AF65-F5344CB8AC3E}">
        <p14:creationId xmlns:p14="http://schemas.microsoft.com/office/powerpoint/2010/main" val="696928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4A5DC0-F28F-CB5F-A153-4D8F3CC9A8D7}"/>
              </a:ext>
            </a:extLst>
          </p:cNvPr>
          <p:cNvSpPr>
            <a:spLocks noGrp="1"/>
          </p:cNvSpPr>
          <p:nvPr>
            <p:ph type="title"/>
          </p:nvPr>
        </p:nvSpPr>
        <p:spPr/>
        <p:txBody>
          <a:bodyPr>
            <a:normAutofit/>
          </a:bodyPr>
          <a:lstStyle/>
          <a:p>
            <a:r>
              <a:rPr lang="en-US" sz="4000" dirty="0"/>
              <a:t>Direct-to-Consumer (DTC) Sales in Georgia</a:t>
            </a:r>
            <a:br>
              <a:rPr lang="en-US" dirty="0"/>
            </a:br>
            <a:endParaRPr lang="en-US" sz="2000" dirty="0"/>
          </a:p>
        </p:txBody>
      </p:sp>
      <p:sp>
        <p:nvSpPr>
          <p:cNvPr id="5" name="Content Placeholder 4">
            <a:extLst>
              <a:ext uri="{FF2B5EF4-FFF2-40B4-BE49-F238E27FC236}">
                <a16:creationId xmlns:a16="http://schemas.microsoft.com/office/drawing/2014/main" id="{E90D702F-C2F2-BC6F-3FE2-636B69A7EE70}"/>
              </a:ext>
            </a:extLst>
          </p:cNvPr>
          <p:cNvSpPr>
            <a:spLocks noGrp="1"/>
          </p:cNvSpPr>
          <p:nvPr>
            <p:ph idx="1"/>
          </p:nvPr>
        </p:nvSpPr>
        <p:spPr>
          <a:xfrm>
            <a:off x="180975" y="1320800"/>
            <a:ext cx="7334250" cy="4667250"/>
          </a:xfrm>
        </p:spPr>
        <p:txBody>
          <a:bodyPr>
            <a:normAutofit fontScale="85000" lnSpcReduction="20000"/>
          </a:bodyPr>
          <a:lstStyle/>
          <a:p>
            <a:pPr marL="0" indent="0">
              <a:buNone/>
            </a:pPr>
            <a:r>
              <a:rPr lang="en-US" dirty="0"/>
              <a:t>Take-Away:</a:t>
            </a:r>
          </a:p>
          <a:p>
            <a:pPr marL="342900" marR="0" lvl="0" indent="-342900">
              <a:lnSpc>
                <a:spcPct val="107000"/>
              </a:lnSpc>
              <a:buFont typeface="Symbol" panose="05050102010706020507" pitchFamily="18" charset="2"/>
              <a:buChar char=""/>
            </a:pPr>
            <a:r>
              <a:rPr lang="en-US" sz="2200" b="1" kern="100" dirty="0">
                <a:effectLst/>
                <a:latin typeface="Aptos" panose="020B0004020202020204" pitchFamily="34" charset="0"/>
                <a:ea typeface="Aptos" panose="020B0004020202020204" pitchFamily="34" charset="0"/>
                <a:cs typeface="Times New Roman" panose="02020603050405020304" pitchFamily="18" charset="0"/>
              </a:rPr>
              <a:t>Growing importance of DTC sales in Georgia's agricultural economy </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with share of farms involved in DTC sales over time remaining steady, and increase in DTC sales as a share of total farm sales.</a:t>
            </a:r>
          </a:p>
          <a:p>
            <a:pPr marL="800100" lvl="1" indent="-342900">
              <a:lnSpc>
                <a:spcPct val="107000"/>
              </a:lnSpc>
              <a:buFont typeface="Symbol" panose="05050102010706020507" pitchFamily="18"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Dominance of large-scale operations in driving sales value.</a:t>
            </a:r>
          </a:p>
          <a:p>
            <a:pPr marL="800100" lvl="1" indent="-342900">
              <a:lnSpc>
                <a:spcPct val="107000"/>
              </a:lnSpc>
              <a:buFont typeface="Symbol" panose="05050102010706020507" pitchFamily="18"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Small-to medium-sized of farms' contribution to sales revenue grew.   </a:t>
            </a:r>
          </a:p>
          <a:p>
            <a:pPr marL="342900" marR="0" lvl="0" indent="-342900">
              <a:lnSpc>
                <a:spcPct val="107000"/>
              </a:lnSpc>
              <a:buFont typeface="Symbol" panose="05050102010706020507" pitchFamily="18" charset="2"/>
              <a:buChar char=""/>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Per channels:</a:t>
            </a:r>
          </a:p>
          <a:p>
            <a:pPr marL="800100" lvl="1" indent="-342900">
              <a:lnSpc>
                <a:spcPct val="107000"/>
              </a:lnSpc>
              <a:buFont typeface="Symbol" panose="05050102010706020507" pitchFamily="18" charset="2"/>
              <a:buChar char=""/>
            </a:pPr>
            <a:r>
              <a:rPr lang="en-US" sz="1900" b="1" kern="100" dirty="0">
                <a:effectLst/>
                <a:latin typeface="Aptos" panose="020B0004020202020204" pitchFamily="34" charset="0"/>
                <a:ea typeface="Aptos" panose="020B0004020202020204" pitchFamily="34" charset="0"/>
                <a:cs typeface="Times New Roman" panose="02020603050405020304" pitchFamily="18" charset="0"/>
              </a:rPr>
              <a:t>Farmers market, in-person or online</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gain traction, supported by non-profit organizations or Extension services.</a:t>
            </a:r>
          </a:p>
          <a:p>
            <a:pPr marL="800100" lvl="1" indent="-342900">
              <a:lnSpc>
                <a:spcPct val="107000"/>
              </a:lnSpc>
              <a:buFont typeface="Symbol" panose="05050102010706020507" pitchFamily="18" charset="2"/>
              <a:buChar char=""/>
            </a:pPr>
            <a:r>
              <a:rPr lang="en-US" sz="1900" b="1" kern="100" dirty="0">
                <a:effectLst/>
                <a:latin typeface="Aptos" panose="020B0004020202020204" pitchFamily="34" charset="0"/>
                <a:ea typeface="Aptos" panose="020B0004020202020204" pitchFamily="34" charset="0"/>
                <a:cs typeface="Times New Roman" panose="02020603050405020304" pitchFamily="18" charset="0"/>
              </a:rPr>
              <a:t>Community Supported Agriculture (CSA)</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have faced some challenges in Georgia, including declining sales and fewer returning customers.</a:t>
            </a:r>
          </a:p>
          <a:p>
            <a:pPr marL="800100" lvl="1" indent="-342900">
              <a:lnSpc>
                <a:spcPct val="107000"/>
              </a:lnSpc>
              <a:buFont typeface="Symbol" panose="05050102010706020507" pitchFamily="18" charset="2"/>
              <a:buChar char=""/>
            </a:pPr>
            <a:r>
              <a:rPr lang="en-US" sz="1900" b="1" kern="100" dirty="0">
                <a:effectLst/>
                <a:latin typeface="Aptos" panose="020B0004020202020204" pitchFamily="34" charset="0"/>
                <a:ea typeface="Aptos" panose="020B0004020202020204" pitchFamily="34" charset="0"/>
                <a:cs typeface="Times New Roman" panose="02020603050405020304" pitchFamily="18" charset="0"/>
              </a:rPr>
              <a:t>Online sales </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via platforms like Barn2Door are getting popular among farmers and shoppers, surfing on convenience.</a:t>
            </a:r>
          </a:p>
          <a:p>
            <a:pPr marL="342900" marR="0" lvl="0" indent="-342900">
              <a:lnSpc>
                <a:spcPct val="107000"/>
              </a:lnSpc>
              <a:spcAft>
                <a:spcPts val="800"/>
              </a:spcAft>
              <a:buFont typeface="Symbol" panose="05050102010706020507" pitchFamily="18" charset="2"/>
              <a:buChar char=""/>
            </a:pPr>
            <a:r>
              <a:rPr lang="en-US" sz="2200" b="1" kern="100" dirty="0">
                <a:effectLst/>
                <a:latin typeface="Aptos" panose="020B0004020202020204" pitchFamily="34" charset="0"/>
                <a:ea typeface="Aptos" panose="020B0004020202020204" pitchFamily="34" charset="0"/>
                <a:cs typeface="Times New Roman" panose="02020603050405020304" pitchFamily="18" charset="0"/>
              </a:rPr>
              <a:t>State branding remains a staple </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in increasing awareness and visibility of Georgia Grown agricultural and food products.</a:t>
            </a:r>
          </a:p>
        </p:txBody>
      </p:sp>
      <p:pic>
        <p:nvPicPr>
          <p:cNvPr id="2" name="Picture 1" descr="A person and person picking tomatoes&#10;&#10;Description automatically generated">
            <a:extLst>
              <a:ext uri="{FF2B5EF4-FFF2-40B4-BE49-F238E27FC236}">
                <a16:creationId xmlns:a16="http://schemas.microsoft.com/office/drawing/2014/main" id="{833DE3A3-F8B9-F41C-B7EF-E147F121277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28" r="3" b="3"/>
          <a:stretch/>
        </p:blipFill>
        <p:spPr>
          <a:xfrm>
            <a:off x="7539462" y="1232777"/>
            <a:ext cx="3276150" cy="2196223"/>
          </a:xfrm>
          <a:prstGeom prst="rect">
            <a:avLst/>
          </a:prstGeom>
        </p:spPr>
      </p:pic>
      <p:pic>
        <p:nvPicPr>
          <p:cNvPr id="3" name="Content Placeholder 4" descr="A variety of tomatoes in baskets&#10;&#10;Description automatically generated">
            <a:extLst>
              <a:ext uri="{FF2B5EF4-FFF2-40B4-BE49-F238E27FC236}">
                <a16:creationId xmlns:a16="http://schemas.microsoft.com/office/drawing/2014/main" id="{02E7FF76-217B-6D7B-33A2-CE11E8BBA26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3544" r="-2" b="-2"/>
          <a:stretch/>
        </p:blipFill>
        <p:spPr>
          <a:xfrm>
            <a:off x="8649150" y="3568473"/>
            <a:ext cx="3276150" cy="2196223"/>
          </a:xfrm>
          <a:prstGeom prst="rect">
            <a:avLst/>
          </a:prstGeom>
        </p:spPr>
      </p:pic>
      <p:pic>
        <p:nvPicPr>
          <p:cNvPr id="6" name="Picture 14" descr="Portrait of Angie Im">
            <a:extLst>
              <a:ext uri="{FF2B5EF4-FFF2-40B4-BE49-F238E27FC236}">
                <a16:creationId xmlns:a16="http://schemas.microsoft.com/office/drawing/2014/main" id="{02804AC0-9BC8-62E7-B732-EE9442F349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59312" y="5924176"/>
            <a:ext cx="932688" cy="932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8" descr="Portrait of Vanessa P. Shonkwiler">
            <a:extLst>
              <a:ext uri="{FF2B5EF4-FFF2-40B4-BE49-F238E27FC236}">
                <a16:creationId xmlns:a16="http://schemas.microsoft.com/office/drawing/2014/main" id="{490D4D2D-1025-BC9C-4414-C617477AAC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924176"/>
            <a:ext cx="762000" cy="9338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3D6A13-2539-BFA2-8F80-952219C725D0}"/>
              </a:ext>
            </a:extLst>
          </p:cNvPr>
          <p:cNvSpPr txBox="1"/>
          <p:nvPr/>
        </p:nvSpPr>
        <p:spPr>
          <a:xfrm>
            <a:off x="10189486" y="6404897"/>
            <a:ext cx="1252252" cy="369332"/>
          </a:xfrm>
          <a:prstGeom prst="rect">
            <a:avLst/>
          </a:prstGeom>
          <a:noFill/>
        </p:spPr>
        <p:txBody>
          <a:bodyPr wrap="square" rtlCol="0">
            <a:spAutoFit/>
          </a:bodyPr>
          <a:lstStyle/>
          <a:p>
            <a:r>
              <a:rPr lang="en-US" dirty="0">
                <a:solidFill>
                  <a:schemeClr val="bg1"/>
                </a:solidFill>
              </a:rPr>
              <a:t>Angie Im</a:t>
            </a:r>
          </a:p>
        </p:txBody>
      </p:sp>
      <p:sp>
        <p:nvSpPr>
          <p:cNvPr id="9" name="TextBox 8">
            <a:extLst>
              <a:ext uri="{FF2B5EF4-FFF2-40B4-BE49-F238E27FC236}">
                <a16:creationId xmlns:a16="http://schemas.microsoft.com/office/drawing/2014/main" id="{E6AD8108-80A6-949C-0BAE-534AE33B46FB}"/>
              </a:ext>
            </a:extLst>
          </p:cNvPr>
          <p:cNvSpPr txBox="1"/>
          <p:nvPr/>
        </p:nvSpPr>
        <p:spPr>
          <a:xfrm>
            <a:off x="838199" y="6390520"/>
            <a:ext cx="2352676" cy="369332"/>
          </a:xfrm>
          <a:prstGeom prst="rect">
            <a:avLst/>
          </a:prstGeom>
          <a:noFill/>
        </p:spPr>
        <p:txBody>
          <a:bodyPr wrap="square" rtlCol="0">
            <a:spAutoFit/>
          </a:bodyPr>
          <a:lstStyle/>
          <a:p>
            <a:r>
              <a:rPr lang="en-US" dirty="0">
                <a:solidFill>
                  <a:schemeClr val="bg1"/>
                </a:solidFill>
              </a:rPr>
              <a:t>Vanessa Shonkwiler</a:t>
            </a:r>
          </a:p>
        </p:txBody>
      </p:sp>
    </p:spTree>
    <p:extLst>
      <p:ext uri="{BB962C8B-B14F-4D97-AF65-F5344CB8AC3E}">
        <p14:creationId xmlns:p14="http://schemas.microsoft.com/office/powerpoint/2010/main" val="1708676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A8531E-4D42-796C-8458-788990BEEDE0}"/>
              </a:ext>
            </a:extLst>
          </p:cNvPr>
          <p:cNvPicPr>
            <a:picLocks noChangeAspect="1"/>
          </p:cNvPicPr>
          <p:nvPr/>
        </p:nvPicPr>
        <p:blipFill>
          <a:blip r:embed="rId3"/>
          <a:stretch>
            <a:fillRect/>
          </a:stretch>
        </p:blipFill>
        <p:spPr>
          <a:xfrm>
            <a:off x="719203" y="1516300"/>
            <a:ext cx="5658628" cy="4370203"/>
          </a:xfrm>
          <a:prstGeom prst="rect">
            <a:avLst/>
          </a:prstGeom>
        </p:spPr>
      </p:pic>
      <p:sp>
        <p:nvSpPr>
          <p:cNvPr id="6" name="TextBox 5">
            <a:extLst>
              <a:ext uri="{FF2B5EF4-FFF2-40B4-BE49-F238E27FC236}">
                <a16:creationId xmlns:a16="http://schemas.microsoft.com/office/drawing/2014/main" id="{CF0CB3B1-FEBB-F6EC-4160-30DF59490A06}"/>
              </a:ext>
            </a:extLst>
          </p:cNvPr>
          <p:cNvSpPr txBox="1"/>
          <p:nvPr/>
        </p:nvSpPr>
        <p:spPr>
          <a:xfrm>
            <a:off x="7097032" y="1362188"/>
            <a:ext cx="4375766" cy="4524315"/>
          </a:xfrm>
          <a:prstGeom prst="rect">
            <a:avLst/>
          </a:prstGeom>
          <a:noFill/>
        </p:spPr>
        <p:txBody>
          <a:bodyPr wrap="square" rtlCol="0">
            <a:spAutoFit/>
          </a:bodyPr>
          <a:lstStyle/>
          <a:p>
            <a:r>
              <a:rPr lang="en-US" dirty="0"/>
              <a:t>Georgia Rural Counties comprise a significant portion of all Georgia Counties. </a:t>
            </a:r>
          </a:p>
          <a:p>
            <a:endParaRPr lang="en-US" dirty="0"/>
          </a:p>
          <a:p>
            <a:r>
              <a:rPr lang="en-US" dirty="0"/>
              <a:t>Eighty-six (86) counties can be considered rural which are not aligned to metro areas, while 73 counties are aligned to one of five GA’s MSAs. </a:t>
            </a:r>
          </a:p>
          <a:p>
            <a:endParaRPr lang="en-US" dirty="0"/>
          </a:p>
          <a:p>
            <a:r>
              <a:rPr lang="en-US" dirty="0"/>
              <a:t>The highest visitor months in rural counties are June, March, and October. </a:t>
            </a:r>
          </a:p>
          <a:p>
            <a:endParaRPr lang="en-US" dirty="0"/>
          </a:p>
          <a:p>
            <a:r>
              <a:rPr lang="en-US" dirty="0"/>
              <a:t>This is important for information for local operators and producers because they can plan to enhance their services and/or direct to consumer sales efforts around these peak periods.</a:t>
            </a:r>
          </a:p>
        </p:txBody>
      </p:sp>
      <p:sp>
        <p:nvSpPr>
          <p:cNvPr id="2" name="Title 1">
            <a:extLst>
              <a:ext uri="{FF2B5EF4-FFF2-40B4-BE49-F238E27FC236}">
                <a16:creationId xmlns:a16="http://schemas.microsoft.com/office/drawing/2014/main" id="{2B412BB8-6B14-A92A-9193-DCFBB516D348}"/>
              </a:ext>
            </a:extLst>
          </p:cNvPr>
          <p:cNvSpPr>
            <a:spLocks noGrp="1"/>
          </p:cNvSpPr>
          <p:nvPr>
            <p:ph type="title"/>
          </p:nvPr>
        </p:nvSpPr>
        <p:spPr>
          <a:xfrm>
            <a:off x="838200" y="365125"/>
            <a:ext cx="10515600" cy="1325563"/>
          </a:xfrm>
        </p:spPr>
        <p:txBody>
          <a:bodyPr/>
          <a:lstStyle/>
          <a:p>
            <a:r>
              <a:rPr lang="en-US" dirty="0"/>
              <a:t>Hospitality</a:t>
            </a:r>
          </a:p>
        </p:txBody>
      </p:sp>
      <p:sp>
        <p:nvSpPr>
          <p:cNvPr id="3" name="TextBox 2">
            <a:extLst>
              <a:ext uri="{FF2B5EF4-FFF2-40B4-BE49-F238E27FC236}">
                <a16:creationId xmlns:a16="http://schemas.microsoft.com/office/drawing/2014/main" id="{16228B64-1B41-F827-4650-17753299C590}"/>
              </a:ext>
            </a:extLst>
          </p:cNvPr>
          <p:cNvSpPr txBox="1"/>
          <p:nvPr/>
        </p:nvSpPr>
        <p:spPr>
          <a:xfrm>
            <a:off x="9713969" y="6384408"/>
            <a:ext cx="1931640" cy="369332"/>
          </a:xfrm>
          <a:prstGeom prst="rect">
            <a:avLst/>
          </a:prstGeom>
          <a:noFill/>
        </p:spPr>
        <p:txBody>
          <a:bodyPr wrap="square" rtlCol="0">
            <a:spAutoFit/>
          </a:bodyPr>
          <a:lstStyle/>
          <a:p>
            <a:r>
              <a:rPr lang="en-US" dirty="0">
                <a:solidFill>
                  <a:schemeClr val="bg1"/>
                </a:solidFill>
              </a:rPr>
              <a:t>Dr. John Salazar</a:t>
            </a:r>
          </a:p>
        </p:txBody>
      </p:sp>
      <p:pic>
        <p:nvPicPr>
          <p:cNvPr id="7" name="Picture 26" descr="Portrait of John Salazar">
            <a:extLst>
              <a:ext uri="{FF2B5EF4-FFF2-40B4-BE49-F238E27FC236}">
                <a16:creationId xmlns:a16="http://schemas.microsoft.com/office/drawing/2014/main" id="{2C38CB3E-0F64-54C2-6047-A7F7B696A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2798" y="5886503"/>
            <a:ext cx="719202" cy="100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500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EC3094-2CA6-255D-1129-DD0DA1A583D6}"/>
              </a:ext>
            </a:extLst>
          </p:cNvPr>
          <p:cNvPicPr>
            <a:picLocks noChangeAspect="1"/>
          </p:cNvPicPr>
          <p:nvPr/>
        </p:nvPicPr>
        <p:blipFill>
          <a:blip r:embed="rId4"/>
          <a:stretch>
            <a:fillRect/>
          </a:stretch>
        </p:blipFill>
        <p:spPr>
          <a:xfrm>
            <a:off x="649835" y="1249745"/>
            <a:ext cx="5858176" cy="4524315"/>
          </a:xfrm>
          <a:prstGeom prst="rect">
            <a:avLst/>
          </a:prstGeom>
        </p:spPr>
      </p:pic>
      <p:sp>
        <p:nvSpPr>
          <p:cNvPr id="5" name="TextBox 4">
            <a:extLst>
              <a:ext uri="{FF2B5EF4-FFF2-40B4-BE49-F238E27FC236}">
                <a16:creationId xmlns:a16="http://schemas.microsoft.com/office/drawing/2014/main" id="{B41BAB0C-D337-2306-C2FC-08C6E96FB504}"/>
              </a:ext>
            </a:extLst>
          </p:cNvPr>
          <p:cNvSpPr txBox="1"/>
          <p:nvPr/>
        </p:nvSpPr>
        <p:spPr>
          <a:xfrm>
            <a:off x="7288865" y="1159290"/>
            <a:ext cx="3887855" cy="5016758"/>
          </a:xfrm>
          <a:prstGeom prst="rect">
            <a:avLst/>
          </a:prstGeom>
          <a:noFill/>
        </p:spPr>
        <p:txBody>
          <a:bodyPr wrap="square" rtlCol="0">
            <a:spAutoFit/>
          </a:bodyPr>
          <a:lstStyle/>
          <a:p>
            <a:r>
              <a:rPr lang="en-US" sz="1600" dirty="0"/>
              <a:t>Georgia State Parks are important to visitors traveling the state. </a:t>
            </a:r>
          </a:p>
          <a:p>
            <a:endParaRPr lang="en-US" sz="1600" dirty="0"/>
          </a:p>
          <a:p>
            <a:r>
              <a:rPr lang="en-US" sz="1600" dirty="0"/>
              <a:t>Visitors to the state parks peaked in 2023 and are showing a leveling off for 2022 thru 2024. This leveling off will most likely continue through 2025. </a:t>
            </a:r>
          </a:p>
          <a:p>
            <a:endParaRPr lang="en-US" sz="1600" dirty="0"/>
          </a:p>
          <a:p>
            <a:r>
              <a:rPr lang="en-US" sz="1600" dirty="0"/>
              <a:t>Consequently, collaborating with the Georgia State Parks with your product and/or service marketing will be very important in 2025. </a:t>
            </a:r>
          </a:p>
          <a:p>
            <a:endParaRPr lang="en-US" sz="1600" dirty="0"/>
          </a:p>
          <a:p>
            <a:r>
              <a:rPr lang="en-US" sz="1600" dirty="0"/>
              <a:t>However, do not plan on an increased volume of visitors in your area affiliated with the State Park. Since increased visitor demand isn’t forecasted, enhance the quality of your service and/or attraction to increase direct to consumer sales opportunities.</a:t>
            </a:r>
          </a:p>
        </p:txBody>
      </p:sp>
      <p:sp>
        <p:nvSpPr>
          <p:cNvPr id="2" name="Title 1">
            <a:extLst>
              <a:ext uri="{FF2B5EF4-FFF2-40B4-BE49-F238E27FC236}">
                <a16:creationId xmlns:a16="http://schemas.microsoft.com/office/drawing/2014/main" id="{D7473A36-AB67-B70E-3704-1C29E8EA0DC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Hospitality</a:t>
            </a:r>
          </a:p>
        </p:txBody>
      </p:sp>
      <p:sp>
        <p:nvSpPr>
          <p:cNvPr id="7" name="TextBox 6">
            <a:extLst>
              <a:ext uri="{FF2B5EF4-FFF2-40B4-BE49-F238E27FC236}">
                <a16:creationId xmlns:a16="http://schemas.microsoft.com/office/drawing/2014/main" id="{0248E99B-DE44-6A6F-87EC-1E649BCC331A}"/>
              </a:ext>
            </a:extLst>
          </p:cNvPr>
          <p:cNvSpPr txBox="1"/>
          <p:nvPr/>
        </p:nvSpPr>
        <p:spPr>
          <a:xfrm>
            <a:off x="9713969" y="6384408"/>
            <a:ext cx="1931640" cy="369332"/>
          </a:xfrm>
          <a:prstGeom prst="rect">
            <a:avLst/>
          </a:prstGeom>
          <a:noFill/>
        </p:spPr>
        <p:txBody>
          <a:bodyPr wrap="square" rtlCol="0">
            <a:spAutoFit/>
          </a:bodyPr>
          <a:lstStyle/>
          <a:p>
            <a:r>
              <a:rPr lang="en-US" dirty="0">
                <a:solidFill>
                  <a:schemeClr val="bg1"/>
                </a:solidFill>
              </a:rPr>
              <a:t>Dr. John Salazar</a:t>
            </a:r>
          </a:p>
        </p:txBody>
      </p:sp>
      <p:pic>
        <p:nvPicPr>
          <p:cNvPr id="8" name="Picture 26" descr="Portrait of John Salazar">
            <a:extLst>
              <a:ext uri="{FF2B5EF4-FFF2-40B4-BE49-F238E27FC236}">
                <a16:creationId xmlns:a16="http://schemas.microsoft.com/office/drawing/2014/main" id="{2DF408F6-4F4F-7B76-E6B6-43FA8F301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2798" y="5886503"/>
            <a:ext cx="719202" cy="100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484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560E7AB-0C8B-82C4-8757-03261114EF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EDA78D-301C-8502-8248-E85F4985D7C5}"/>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D08FEFF9-B6A0-6E4E-1B61-13962407FF84}"/>
              </a:ext>
            </a:extLst>
          </p:cNvPr>
          <p:cNvSpPr>
            <a:spLocks noGrp="1"/>
          </p:cNvSpPr>
          <p:nvPr>
            <p:ph idx="1"/>
          </p:nvPr>
        </p:nvSpPr>
        <p:spPr>
          <a:xfrm>
            <a:off x="838200" y="1725613"/>
            <a:ext cx="10515600" cy="4351338"/>
          </a:xfrm>
        </p:spPr>
        <p:txBody>
          <a:bodyPr/>
          <a:lstStyle/>
          <a:p>
            <a:endParaRPr lang="en-US"/>
          </a:p>
        </p:txBody>
      </p:sp>
    </p:spTree>
    <p:extLst>
      <p:ext uri="{BB962C8B-B14F-4D97-AF65-F5344CB8AC3E}">
        <p14:creationId xmlns:p14="http://schemas.microsoft.com/office/powerpoint/2010/main" val="3074659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B29B-E463-86DD-1136-81481E2181E0}"/>
              </a:ext>
            </a:extLst>
          </p:cNvPr>
          <p:cNvSpPr>
            <a:spLocks noGrp="1"/>
          </p:cNvSpPr>
          <p:nvPr>
            <p:ph type="title"/>
          </p:nvPr>
        </p:nvSpPr>
        <p:spPr/>
        <p:txBody>
          <a:bodyPr/>
          <a:lstStyle/>
          <a:p>
            <a:r>
              <a:rPr lang="en-US" dirty="0"/>
              <a:t>Faculty Working within Extension</a:t>
            </a:r>
          </a:p>
        </p:txBody>
      </p:sp>
      <p:pic>
        <p:nvPicPr>
          <p:cNvPr id="4" name="Picture 3" descr="Portrait of William Secor">
            <a:extLst>
              <a:ext uri="{FF2B5EF4-FFF2-40B4-BE49-F238E27FC236}">
                <a16:creationId xmlns:a16="http://schemas.microsoft.com/office/drawing/2014/main" id="{743AAD2A-79E7-9BD4-04F8-24C3F755B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642" y="2152353"/>
            <a:ext cx="860140" cy="10382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ortrait of Gregory Colson">
            <a:extLst>
              <a:ext uri="{FF2B5EF4-FFF2-40B4-BE49-F238E27FC236}">
                <a16:creationId xmlns:a16="http://schemas.microsoft.com/office/drawing/2014/main" id="{A5A25D33-0038-5317-A389-36B0BF180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4916" y="3243107"/>
            <a:ext cx="794453" cy="1191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rtrait of Michael Adjemian">
            <a:extLst>
              <a:ext uri="{FF2B5EF4-FFF2-40B4-BE49-F238E27FC236}">
                <a16:creationId xmlns:a16="http://schemas.microsoft.com/office/drawing/2014/main" id="{A4193F26-0283-BB59-03A6-CFF540983C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844" y="4732594"/>
            <a:ext cx="768929" cy="11533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rtrait of Ben Campbell">
            <a:extLst>
              <a:ext uri="{FF2B5EF4-FFF2-40B4-BE49-F238E27FC236}">
                <a16:creationId xmlns:a16="http://schemas.microsoft.com/office/drawing/2014/main" id="{5D60E9C3-F9CB-E222-6BDD-5EAD6594C7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642" y="3484819"/>
            <a:ext cx="768930" cy="11533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ortrait of Cesar L. Escalante">
            <a:extLst>
              <a:ext uri="{FF2B5EF4-FFF2-40B4-BE49-F238E27FC236}">
                <a16:creationId xmlns:a16="http://schemas.microsoft.com/office/drawing/2014/main" id="{EC2A8371-2EC7-2BEB-CCC6-BF58E4727E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6792" y="2201816"/>
            <a:ext cx="768929" cy="11533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ortrait of Esendugue Greg Fonsah">
            <a:extLst>
              <a:ext uri="{FF2B5EF4-FFF2-40B4-BE49-F238E27FC236}">
                <a16:creationId xmlns:a16="http://schemas.microsoft.com/office/drawing/2014/main" id="{937B50E3-08D1-1775-0B0F-79249BC2EA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641" y="4732594"/>
            <a:ext cx="778669" cy="10382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ortrait of Guy Hancock">
            <a:extLst>
              <a:ext uri="{FF2B5EF4-FFF2-40B4-BE49-F238E27FC236}">
                <a16:creationId xmlns:a16="http://schemas.microsoft.com/office/drawing/2014/main" id="{B3B3EF12-02E0-F7C1-4567-4B78B8692E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8973" y="2360563"/>
            <a:ext cx="920314" cy="93268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ortrait of Angie Im">
            <a:extLst>
              <a:ext uri="{FF2B5EF4-FFF2-40B4-BE49-F238E27FC236}">
                <a16:creationId xmlns:a16="http://schemas.microsoft.com/office/drawing/2014/main" id="{273B2927-B954-FE49-5486-D047EF2A3E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2770" y="3590935"/>
            <a:ext cx="932688" cy="93268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ortrait of Berna Karali">
            <a:extLst>
              <a:ext uri="{FF2B5EF4-FFF2-40B4-BE49-F238E27FC236}">
                <a16:creationId xmlns:a16="http://schemas.microsoft.com/office/drawing/2014/main" id="{CECF68A8-53B9-AABB-45E1-0F4A7249D8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11802" y="4166315"/>
            <a:ext cx="765012" cy="121636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Portrait of Yangxuan Liu">
            <a:extLst>
              <a:ext uri="{FF2B5EF4-FFF2-40B4-BE49-F238E27FC236}">
                <a16:creationId xmlns:a16="http://schemas.microsoft.com/office/drawing/2014/main" id="{081507F3-1950-E8A1-3B14-032888D7C3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8559" y="2128251"/>
            <a:ext cx="768928" cy="115339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Portrait of Gopinath (Gopi) Munisamy">
            <a:extLst>
              <a:ext uri="{FF2B5EF4-FFF2-40B4-BE49-F238E27FC236}">
                <a16:creationId xmlns:a16="http://schemas.microsoft.com/office/drawing/2014/main" id="{1B54C52B-4D30-9411-31B6-A1A12BCC62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51313" y="2678092"/>
            <a:ext cx="920314" cy="108044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Portrait of Ford Ramsey">
            <a:extLst>
              <a:ext uri="{FF2B5EF4-FFF2-40B4-BE49-F238E27FC236}">
                <a16:creationId xmlns:a16="http://schemas.microsoft.com/office/drawing/2014/main" id="{3D751FC9-91E8-FA8A-0BC0-D87A93651FA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2490" y="3509515"/>
            <a:ext cx="854772" cy="106877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Portrait of Daniel Remar">
            <a:extLst>
              <a:ext uri="{FF2B5EF4-FFF2-40B4-BE49-F238E27FC236}">
                <a16:creationId xmlns:a16="http://schemas.microsoft.com/office/drawing/2014/main" id="{C677193F-B167-4330-E9D5-192B1F0292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6069" y="4732594"/>
            <a:ext cx="768928" cy="10764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Portrait of John Salazar">
            <a:extLst>
              <a:ext uri="{FF2B5EF4-FFF2-40B4-BE49-F238E27FC236}">
                <a16:creationId xmlns:a16="http://schemas.microsoft.com/office/drawing/2014/main" id="{EE71F56A-1343-441C-B0CE-E1CACE6B4C3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70544" y="2201816"/>
            <a:ext cx="794453" cy="111213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Portrait of Vanessa P. Shonkwiler">
            <a:extLst>
              <a:ext uri="{FF2B5EF4-FFF2-40B4-BE49-F238E27FC236}">
                <a16:creationId xmlns:a16="http://schemas.microsoft.com/office/drawing/2014/main" id="{06A23EF7-24AC-3DC1-EB56-85B35B9980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80804" y="3758541"/>
            <a:ext cx="854772" cy="1047515"/>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Portrait of Amanda R Smith">
            <a:extLst>
              <a:ext uri="{FF2B5EF4-FFF2-40B4-BE49-F238E27FC236}">
                <a16:creationId xmlns:a16="http://schemas.microsoft.com/office/drawing/2014/main" id="{8EDA5B54-4DC2-CB48-B733-46736AFFB68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73241" y="3517075"/>
            <a:ext cx="768928" cy="11537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08C14B-CFC8-A0EA-67DB-1525D124F7B2}"/>
              </a:ext>
            </a:extLst>
          </p:cNvPr>
          <p:cNvSpPr txBox="1"/>
          <p:nvPr/>
        </p:nvSpPr>
        <p:spPr>
          <a:xfrm>
            <a:off x="952166" y="1611435"/>
            <a:ext cx="2018907" cy="369332"/>
          </a:xfrm>
          <a:prstGeom prst="rect">
            <a:avLst/>
          </a:prstGeom>
          <a:noFill/>
        </p:spPr>
        <p:txBody>
          <a:bodyPr wrap="square" rtlCol="0">
            <a:spAutoFit/>
          </a:bodyPr>
          <a:lstStyle/>
          <a:p>
            <a:r>
              <a:rPr lang="en-US" dirty="0"/>
              <a:t>Commodities</a:t>
            </a:r>
          </a:p>
        </p:txBody>
      </p:sp>
      <p:sp>
        <p:nvSpPr>
          <p:cNvPr id="6" name="TextBox 5">
            <a:extLst>
              <a:ext uri="{FF2B5EF4-FFF2-40B4-BE49-F238E27FC236}">
                <a16:creationId xmlns:a16="http://schemas.microsoft.com/office/drawing/2014/main" id="{CB1859AD-A292-D7C6-9751-6FD77D9304B1}"/>
              </a:ext>
            </a:extLst>
          </p:cNvPr>
          <p:cNvSpPr txBox="1"/>
          <p:nvPr/>
        </p:nvSpPr>
        <p:spPr>
          <a:xfrm>
            <a:off x="3542343" y="1491435"/>
            <a:ext cx="1493769" cy="646331"/>
          </a:xfrm>
          <a:prstGeom prst="rect">
            <a:avLst/>
          </a:prstGeom>
          <a:noFill/>
        </p:spPr>
        <p:txBody>
          <a:bodyPr wrap="square" rtlCol="0">
            <a:spAutoFit/>
          </a:bodyPr>
          <a:lstStyle/>
          <a:p>
            <a:r>
              <a:rPr lang="en-US" dirty="0"/>
              <a:t>Production/</a:t>
            </a:r>
          </a:p>
          <a:p>
            <a:r>
              <a:rPr lang="en-US" dirty="0"/>
              <a:t>Consumer</a:t>
            </a:r>
          </a:p>
        </p:txBody>
      </p:sp>
      <p:sp>
        <p:nvSpPr>
          <p:cNvPr id="7" name="TextBox 6">
            <a:extLst>
              <a:ext uri="{FF2B5EF4-FFF2-40B4-BE49-F238E27FC236}">
                <a16:creationId xmlns:a16="http://schemas.microsoft.com/office/drawing/2014/main" id="{424BA252-79B7-E165-974D-83EB28137AD6}"/>
              </a:ext>
            </a:extLst>
          </p:cNvPr>
          <p:cNvSpPr txBox="1"/>
          <p:nvPr/>
        </p:nvSpPr>
        <p:spPr>
          <a:xfrm>
            <a:off x="5505001" y="1506022"/>
            <a:ext cx="1493769" cy="369332"/>
          </a:xfrm>
          <a:prstGeom prst="rect">
            <a:avLst/>
          </a:prstGeom>
          <a:noFill/>
        </p:spPr>
        <p:txBody>
          <a:bodyPr wrap="square" rtlCol="0">
            <a:spAutoFit/>
          </a:bodyPr>
          <a:lstStyle/>
          <a:p>
            <a:r>
              <a:rPr lang="en-US" dirty="0"/>
              <a:t>Hospitality</a:t>
            </a:r>
          </a:p>
        </p:txBody>
      </p:sp>
      <p:sp>
        <p:nvSpPr>
          <p:cNvPr id="8" name="TextBox 7">
            <a:extLst>
              <a:ext uri="{FF2B5EF4-FFF2-40B4-BE49-F238E27FC236}">
                <a16:creationId xmlns:a16="http://schemas.microsoft.com/office/drawing/2014/main" id="{A9AB2A4C-7B41-82EB-F248-AA9646F38462}"/>
              </a:ext>
            </a:extLst>
          </p:cNvPr>
          <p:cNvSpPr txBox="1"/>
          <p:nvPr/>
        </p:nvSpPr>
        <p:spPr>
          <a:xfrm>
            <a:off x="8231256" y="1511226"/>
            <a:ext cx="1493769" cy="369332"/>
          </a:xfrm>
          <a:prstGeom prst="rect">
            <a:avLst/>
          </a:prstGeom>
          <a:noFill/>
        </p:spPr>
        <p:txBody>
          <a:bodyPr wrap="square" rtlCol="0">
            <a:spAutoFit/>
          </a:bodyPr>
          <a:lstStyle/>
          <a:p>
            <a:r>
              <a:rPr lang="en-US" dirty="0"/>
              <a:t>General Ag</a:t>
            </a:r>
          </a:p>
        </p:txBody>
      </p:sp>
      <p:sp>
        <p:nvSpPr>
          <p:cNvPr id="9" name="TextBox 8">
            <a:extLst>
              <a:ext uri="{FF2B5EF4-FFF2-40B4-BE49-F238E27FC236}">
                <a16:creationId xmlns:a16="http://schemas.microsoft.com/office/drawing/2014/main" id="{22A65DC9-AFC1-01D0-AD9E-EFC3DF22C618}"/>
              </a:ext>
            </a:extLst>
          </p:cNvPr>
          <p:cNvSpPr txBox="1"/>
          <p:nvPr/>
        </p:nvSpPr>
        <p:spPr>
          <a:xfrm>
            <a:off x="10698231" y="1506022"/>
            <a:ext cx="1493769" cy="369332"/>
          </a:xfrm>
          <a:prstGeom prst="rect">
            <a:avLst/>
          </a:prstGeom>
          <a:noFill/>
        </p:spPr>
        <p:txBody>
          <a:bodyPr wrap="square" rtlCol="0">
            <a:spAutoFit/>
          </a:bodyPr>
          <a:lstStyle/>
          <a:p>
            <a:r>
              <a:rPr lang="en-US" dirty="0"/>
              <a:t>Dept. Head</a:t>
            </a:r>
          </a:p>
        </p:txBody>
      </p:sp>
      <p:pic>
        <p:nvPicPr>
          <p:cNvPr id="2080" name="Picture 32">
            <a:extLst>
              <a:ext uri="{FF2B5EF4-FFF2-40B4-BE49-F238E27FC236}">
                <a16:creationId xmlns:a16="http://schemas.microsoft.com/office/drawing/2014/main" id="{03B2AEFD-FC2E-8F8E-A232-CC135DC7617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61619" y="4817951"/>
            <a:ext cx="906206" cy="90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41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2819-5F57-6A47-A643-D5E62BB1CA86}"/>
              </a:ext>
            </a:extLst>
          </p:cNvPr>
          <p:cNvSpPr>
            <a:spLocks noGrp="1"/>
          </p:cNvSpPr>
          <p:nvPr>
            <p:ph type="title"/>
          </p:nvPr>
        </p:nvSpPr>
        <p:spPr/>
        <p:txBody>
          <a:bodyPr/>
          <a:lstStyle/>
          <a:p>
            <a:r>
              <a:rPr lang="en-US" dirty="0"/>
              <a:t>Commodity Forecasts</a:t>
            </a:r>
          </a:p>
        </p:txBody>
      </p:sp>
      <p:sp>
        <p:nvSpPr>
          <p:cNvPr id="3" name="Content Placeholder 2">
            <a:extLst>
              <a:ext uri="{FF2B5EF4-FFF2-40B4-BE49-F238E27FC236}">
                <a16:creationId xmlns:a16="http://schemas.microsoft.com/office/drawing/2014/main" id="{B1873B8A-A197-7A60-BE92-02FAF1E6FBAE}"/>
              </a:ext>
            </a:extLst>
          </p:cNvPr>
          <p:cNvSpPr>
            <a:spLocks noGrp="1"/>
          </p:cNvSpPr>
          <p:nvPr>
            <p:ph idx="1"/>
          </p:nvPr>
        </p:nvSpPr>
        <p:spPr>
          <a:xfrm>
            <a:off x="838200" y="1825625"/>
            <a:ext cx="3295650" cy="4351338"/>
          </a:xfrm>
        </p:spPr>
        <p:txBody>
          <a:bodyPr/>
          <a:lstStyle/>
          <a:p>
            <a:r>
              <a:rPr lang="en-US" dirty="0"/>
              <a:t>Ag Inputs</a:t>
            </a:r>
          </a:p>
          <a:p>
            <a:r>
              <a:rPr lang="en-US" dirty="0"/>
              <a:t>Poultry</a:t>
            </a:r>
          </a:p>
          <a:p>
            <a:r>
              <a:rPr lang="en-US" dirty="0"/>
              <a:t>Beef Cattle</a:t>
            </a:r>
          </a:p>
          <a:p>
            <a:r>
              <a:rPr lang="en-US" dirty="0"/>
              <a:t>Dairy</a:t>
            </a:r>
          </a:p>
          <a:p>
            <a:r>
              <a:rPr lang="en-US" dirty="0"/>
              <a:t>Peanuts</a:t>
            </a:r>
          </a:p>
          <a:p>
            <a:r>
              <a:rPr lang="en-US" dirty="0"/>
              <a:t>Cotton</a:t>
            </a:r>
          </a:p>
          <a:p>
            <a:r>
              <a:rPr lang="en-US" dirty="0"/>
              <a:t>Other row crops</a:t>
            </a:r>
          </a:p>
          <a:p>
            <a:endParaRPr lang="en-US" dirty="0"/>
          </a:p>
        </p:txBody>
      </p:sp>
      <p:sp>
        <p:nvSpPr>
          <p:cNvPr id="4" name="Content Placeholder 2">
            <a:extLst>
              <a:ext uri="{FF2B5EF4-FFF2-40B4-BE49-F238E27FC236}">
                <a16:creationId xmlns:a16="http://schemas.microsoft.com/office/drawing/2014/main" id="{8BB24CF9-6F0B-F2C0-AC43-A95C1CDC77CA}"/>
              </a:ext>
            </a:extLst>
          </p:cNvPr>
          <p:cNvSpPr txBox="1">
            <a:spLocks/>
          </p:cNvSpPr>
          <p:nvPr/>
        </p:nvSpPr>
        <p:spPr>
          <a:xfrm>
            <a:off x="6410327" y="1825625"/>
            <a:ext cx="3295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Fruit/Vegetables</a:t>
            </a:r>
          </a:p>
          <a:p>
            <a:r>
              <a:rPr lang="en-US" dirty="0"/>
              <a:t>Green Industry</a:t>
            </a:r>
          </a:p>
          <a:p>
            <a:r>
              <a:rPr lang="en-US" dirty="0"/>
              <a:t>Timber</a:t>
            </a:r>
          </a:p>
          <a:p>
            <a:r>
              <a:rPr lang="en-US" dirty="0"/>
              <a:t>Direct to Consumer Sales</a:t>
            </a:r>
          </a:p>
          <a:p>
            <a:r>
              <a:rPr lang="en-US" dirty="0"/>
              <a:t>Hospitality</a:t>
            </a:r>
          </a:p>
          <a:p>
            <a:endParaRPr lang="en-US" dirty="0"/>
          </a:p>
        </p:txBody>
      </p:sp>
    </p:spTree>
    <p:extLst>
      <p:ext uri="{BB962C8B-B14F-4D97-AF65-F5344CB8AC3E}">
        <p14:creationId xmlns:p14="http://schemas.microsoft.com/office/powerpoint/2010/main" val="3068315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47841C4-251B-0DDB-C70C-25C714073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DEA90-8748-E41B-BEE1-9E711CA9FE02}"/>
              </a:ext>
            </a:extLst>
          </p:cNvPr>
          <p:cNvSpPr>
            <a:spLocks noGrp="1"/>
          </p:cNvSpPr>
          <p:nvPr>
            <p:ph type="title"/>
          </p:nvPr>
        </p:nvSpPr>
        <p:spPr>
          <a:xfrm>
            <a:off x="591708" y="35232"/>
            <a:ext cx="10451430" cy="1325563"/>
          </a:xfrm>
        </p:spPr>
        <p:txBody>
          <a:bodyPr>
            <a:normAutofit/>
          </a:bodyPr>
          <a:lstStyle/>
          <a:p>
            <a:r>
              <a:rPr lang="en-US" dirty="0"/>
              <a:t>Production Input and Expenditures Outlook</a:t>
            </a:r>
          </a:p>
        </p:txBody>
      </p:sp>
      <p:sp>
        <p:nvSpPr>
          <p:cNvPr id="7" name="Content Placeholder 2">
            <a:extLst>
              <a:ext uri="{FF2B5EF4-FFF2-40B4-BE49-F238E27FC236}">
                <a16:creationId xmlns:a16="http://schemas.microsoft.com/office/drawing/2014/main" id="{986CF753-2B7B-B99B-E3FF-79D466529FAE}"/>
              </a:ext>
            </a:extLst>
          </p:cNvPr>
          <p:cNvSpPr>
            <a:spLocks noGrp="1"/>
          </p:cNvSpPr>
          <p:nvPr>
            <p:ph idx="1"/>
          </p:nvPr>
        </p:nvSpPr>
        <p:spPr>
          <a:xfrm>
            <a:off x="470522" y="1360795"/>
            <a:ext cx="10760185" cy="4351338"/>
          </a:xfrm>
        </p:spPr>
        <p:txBody>
          <a:bodyPr>
            <a:normAutofit/>
          </a:bodyPr>
          <a:lstStyle/>
          <a:p>
            <a:r>
              <a:rPr lang="en-US" dirty="0"/>
              <a:t>Farm operating loans will likely be around 8% (7-9%)</a:t>
            </a:r>
          </a:p>
          <a:p>
            <a:r>
              <a:rPr lang="en-US" dirty="0"/>
              <a:t>Nitrogen and potash supplies remain stable, though challenges with phosphorus persist</a:t>
            </a:r>
          </a:p>
          <a:p>
            <a:r>
              <a:rPr lang="en-US" dirty="0"/>
              <a:t>Possible tariffs on imported goods could significantly impact potash prices</a:t>
            </a:r>
          </a:p>
          <a:p>
            <a:r>
              <a:rPr lang="en-US" dirty="0"/>
              <a:t>Georgia H-2A Adverse Effect Wage Rates reach $16.08 per hour in 2025 up from $14.68 in 2024</a:t>
            </a:r>
          </a:p>
          <a:p>
            <a:r>
              <a:rPr lang="en-US" dirty="0"/>
              <a:t>Total farm production costs are forecast to move slightly lower in 2025 (USDA 2024)</a:t>
            </a:r>
          </a:p>
          <a:p>
            <a:endParaRPr lang="en-US" dirty="0"/>
          </a:p>
        </p:txBody>
      </p:sp>
      <p:pic>
        <p:nvPicPr>
          <p:cNvPr id="3" name="Picture 12" descr="Portrait of Guy Hancock">
            <a:extLst>
              <a:ext uri="{FF2B5EF4-FFF2-40B4-BE49-F238E27FC236}">
                <a16:creationId xmlns:a16="http://schemas.microsoft.com/office/drawing/2014/main" id="{DE73B634-37A8-53EB-296D-990D33104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686" y="5925312"/>
            <a:ext cx="920314" cy="932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5F4711-4FD3-45E8-307A-B28BA08C68B9}"/>
              </a:ext>
            </a:extLst>
          </p:cNvPr>
          <p:cNvSpPr txBox="1"/>
          <p:nvPr/>
        </p:nvSpPr>
        <p:spPr>
          <a:xfrm>
            <a:off x="9723494" y="6391656"/>
            <a:ext cx="1931640" cy="369332"/>
          </a:xfrm>
          <a:prstGeom prst="rect">
            <a:avLst/>
          </a:prstGeom>
          <a:noFill/>
        </p:spPr>
        <p:txBody>
          <a:bodyPr wrap="square" rtlCol="0">
            <a:spAutoFit/>
          </a:bodyPr>
          <a:lstStyle/>
          <a:p>
            <a:r>
              <a:rPr lang="en-US" dirty="0">
                <a:solidFill>
                  <a:schemeClr val="bg1"/>
                </a:solidFill>
              </a:rPr>
              <a:t>Guy Hancock</a:t>
            </a:r>
          </a:p>
        </p:txBody>
      </p:sp>
    </p:spTree>
    <p:extLst>
      <p:ext uri="{BB962C8B-B14F-4D97-AF65-F5344CB8AC3E}">
        <p14:creationId xmlns:p14="http://schemas.microsoft.com/office/powerpoint/2010/main" val="1105990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6067B45-3F9F-AE9A-5B74-07AF29A449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A15278-0A9E-D0A2-3CBB-00EF4BB814A5}"/>
              </a:ext>
            </a:extLst>
          </p:cNvPr>
          <p:cNvSpPr>
            <a:spLocks noGrp="1"/>
          </p:cNvSpPr>
          <p:nvPr>
            <p:ph type="title"/>
          </p:nvPr>
        </p:nvSpPr>
        <p:spPr>
          <a:xfrm>
            <a:off x="567855" y="770642"/>
            <a:ext cx="3169258" cy="1325563"/>
          </a:xfrm>
        </p:spPr>
        <p:txBody>
          <a:bodyPr>
            <a:normAutofit fontScale="90000"/>
          </a:bodyPr>
          <a:lstStyle/>
          <a:p>
            <a:r>
              <a:rPr lang="en-US" dirty="0"/>
              <a:t>H-2A Adverse Effect Wage Rates (AEWR)</a:t>
            </a:r>
          </a:p>
        </p:txBody>
      </p:sp>
      <p:graphicFrame>
        <p:nvGraphicFramePr>
          <p:cNvPr id="3" name="Chart 2">
            <a:extLst>
              <a:ext uri="{FF2B5EF4-FFF2-40B4-BE49-F238E27FC236}">
                <a16:creationId xmlns:a16="http://schemas.microsoft.com/office/drawing/2014/main" id="{35F30AB9-BBA3-AEEE-6A1D-3322BC53996F}"/>
              </a:ext>
            </a:extLst>
          </p:cNvPr>
          <p:cNvGraphicFramePr>
            <a:graphicFrameLocks/>
          </p:cNvGraphicFramePr>
          <p:nvPr/>
        </p:nvGraphicFramePr>
        <p:xfrm>
          <a:off x="4126727" y="477078"/>
          <a:ext cx="7497418" cy="5058770"/>
        </p:xfrm>
        <a:graphic>
          <a:graphicData uri="http://schemas.openxmlformats.org/drawingml/2006/chart">
            <c:chart xmlns:c="http://schemas.openxmlformats.org/drawingml/2006/chart" xmlns:r="http://schemas.openxmlformats.org/officeDocument/2006/relationships" r:id="rId4"/>
          </a:graphicData>
        </a:graphic>
      </p:graphicFrame>
      <p:sp>
        <p:nvSpPr>
          <p:cNvPr id="4" name="Content Placeholder 2">
            <a:extLst>
              <a:ext uri="{FF2B5EF4-FFF2-40B4-BE49-F238E27FC236}">
                <a16:creationId xmlns:a16="http://schemas.microsoft.com/office/drawing/2014/main" id="{4ED81DB2-ECE4-A1A2-010F-FDBDDB6BFBA8}"/>
              </a:ext>
            </a:extLst>
          </p:cNvPr>
          <p:cNvSpPr>
            <a:spLocks noGrp="1"/>
          </p:cNvSpPr>
          <p:nvPr>
            <p:ph idx="1"/>
          </p:nvPr>
        </p:nvSpPr>
        <p:spPr>
          <a:xfrm>
            <a:off x="567855" y="2506662"/>
            <a:ext cx="3089745" cy="4351338"/>
          </a:xfrm>
        </p:spPr>
        <p:txBody>
          <a:bodyPr/>
          <a:lstStyle/>
          <a:p>
            <a:r>
              <a:rPr lang="en-US" dirty="0"/>
              <a:t>Georgia AEWR increased to $16.08 per hour for 2025</a:t>
            </a:r>
          </a:p>
          <a:p>
            <a:r>
              <a:rPr lang="en-US" dirty="0"/>
              <a:t>AEWR up 34% since 2022</a:t>
            </a:r>
          </a:p>
          <a:p>
            <a:endParaRPr lang="en-US" dirty="0"/>
          </a:p>
        </p:txBody>
      </p:sp>
      <p:pic>
        <p:nvPicPr>
          <p:cNvPr id="5" name="Picture 12" descr="Portrait of Guy Hancock">
            <a:extLst>
              <a:ext uri="{FF2B5EF4-FFF2-40B4-BE49-F238E27FC236}">
                <a16:creationId xmlns:a16="http://schemas.microsoft.com/office/drawing/2014/main" id="{1BE0484B-35A3-0BE8-5493-DB8C4C89A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1686" y="5925312"/>
            <a:ext cx="920314" cy="9326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6E13C9-B549-2CD5-595E-8759C6BA5C02}"/>
              </a:ext>
            </a:extLst>
          </p:cNvPr>
          <p:cNvSpPr txBox="1"/>
          <p:nvPr/>
        </p:nvSpPr>
        <p:spPr>
          <a:xfrm>
            <a:off x="9723494" y="6391656"/>
            <a:ext cx="1931640" cy="369332"/>
          </a:xfrm>
          <a:prstGeom prst="rect">
            <a:avLst/>
          </a:prstGeom>
          <a:noFill/>
        </p:spPr>
        <p:txBody>
          <a:bodyPr wrap="square" rtlCol="0">
            <a:spAutoFit/>
          </a:bodyPr>
          <a:lstStyle/>
          <a:p>
            <a:r>
              <a:rPr lang="en-US" dirty="0">
                <a:solidFill>
                  <a:schemeClr val="bg1"/>
                </a:solidFill>
              </a:rPr>
              <a:t>Guy Hancock</a:t>
            </a:r>
          </a:p>
        </p:txBody>
      </p:sp>
    </p:spTree>
    <p:extLst>
      <p:ext uri="{BB962C8B-B14F-4D97-AF65-F5344CB8AC3E}">
        <p14:creationId xmlns:p14="http://schemas.microsoft.com/office/powerpoint/2010/main" val="338143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F657-1C9A-7228-BC11-F81EE7B0011C}"/>
              </a:ext>
            </a:extLst>
          </p:cNvPr>
          <p:cNvSpPr>
            <a:spLocks noGrp="1"/>
          </p:cNvSpPr>
          <p:nvPr>
            <p:ph type="title"/>
          </p:nvPr>
        </p:nvSpPr>
        <p:spPr/>
        <p:txBody>
          <a:bodyPr/>
          <a:lstStyle/>
          <a:p>
            <a:r>
              <a:rPr lang="en-US" dirty="0"/>
              <a:t>Poultry</a:t>
            </a:r>
          </a:p>
        </p:txBody>
      </p:sp>
      <p:pic>
        <p:nvPicPr>
          <p:cNvPr id="4" name="Content Placeholder 3">
            <a:extLst>
              <a:ext uri="{FF2B5EF4-FFF2-40B4-BE49-F238E27FC236}">
                <a16:creationId xmlns:a16="http://schemas.microsoft.com/office/drawing/2014/main" id="{73883CD4-5846-418C-330C-0F43E6405E4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b="12479"/>
          <a:stretch/>
        </p:blipFill>
        <p:spPr bwMode="auto">
          <a:xfrm>
            <a:off x="1989364" y="1456293"/>
            <a:ext cx="7184571" cy="4401582"/>
          </a:xfrm>
          <a:prstGeom prst="rect">
            <a:avLst/>
          </a:prstGeom>
          <a:noFill/>
        </p:spPr>
      </p:pic>
      <p:pic>
        <p:nvPicPr>
          <p:cNvPr id="5" name="Content Placeholder 3">
            <a:extLst>
              <a:ext uri="{FF2B5EF4-FFF2-40B4-BE49-F238E27FC236}">
                <a16:creationId xmlns:a16="http://schemas.microsoft.com/office/drawing/2014/main" id="{3CE86933-F37D-D1A1-D59B-CAAE13CFC47A}"/>
              </a:ext>
            </a:extLst>
          </p:cNvPr>
          <p:cNvPicPr>
            <a:picLocks noChangeAspect="1"/>
          </p:cNvPicPr>
          <p:nvPr/>
        </p:nvPicPr>
        <p:blipFill>
          <a:blip r:embed="rId4" cstate="print">
            <a:extLst>
              <a:ext uri="{28A0092B-C50C-407E-A947-70E740481C1C}">
                <a14:useLocalDpi xmlns:a14="http://schemas.microsoft.com/office/drawing/2010/main" val="0"/>
              </a:ext>
            </a:extLst>
          </a:blip>
          <a:srcRect t="89394" r="67102"/>
          <a:stretch/>
        </p:blipFill>
        <p:spPr bwMode="auto">
          <a:xfrm>
            <a:off x="9361714" y="3579812"/>
            <a:ext cx="2363561" cy="533400"/>
          </a:xfrm>
          <a:prstGeom prst="rect">
            <a:avLst/>
          </a:prstGeom>
          <a:noFill/>
        </p:spPr>
      </p:pic>
      <p:sp>
        <p:nvSpPr>
          <p:cNvPr id="6" name="TextBox 5">
            <a:extLst>
              <a:ext uri="{FF2B5EF4-FFF2-40B4-BE49-F238E27FC236}">
                <a16:creationId xmlns:a16="http://schemas.microsoft.com/office/drawing/2014/main" id="{1E53E8A0-668E-0F65-EB20-9D27CCECB6D9}"/>
              </a:ext>
            </a:extLst>
          </p:cNvPr>
          <p:cNvSpPr txBox="1"/>
          <p:nvPr/>
        </p:nvSpPr>
        <p:spPr>
          <a:xfrm>
            <a:off x="10221388" y="6378058"/>
            <a:ext cx="1201681" cy="369332"/>
          </a:xfrm>
          <a:prstGeom prst="rect">
            <a:avLst/>
          </a:prstGeom>
          <a:noFill/>
        </p:spPr>
        <p:txBody>
          <a:bodyPr wrap="square" rtlCol="0">
            <a:spAutoFit/>
          </a:bodyPr>
          <a:lstStyle/>
          <a:p>
            <a:r>
              <a:rPr lang="en-US" dirty="0">
                <a:solidFill>
                  <a:schemeClr val="bg1"/>
                </a:solidFill>
              </a:rPr>
              <a:t>Will Secor</a:t>
            </a:r>
          </a:p>
        </p:txBody>
      </p:sp>
      <p:pic>
        <p:nvPicPr>
          <p:cNvPr id="7" name="Picture 6" descr="Portrait of William Secor">
            <a:extLst>
              <a:ext uri="{FF2B5EF4-FFF2-40B4-BE49-F238E27FC236}">
                <a16:creationId xmlns:a16="http://schemas.microsoft.com/office/drawing/2014/main" id="{98F55FAD-3BC8-8424-35F9-71E942A5D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3069" y="5913993"/>
            <a:ext cx="768931" cy="92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94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3CE145-A856-8043-9340-238D7681AAE3}"/>
              </a:ext>
            </a:extLst>
          </p:cNvPr>
          <p:cNvSpPr>
            <a:spLocks noGrp="1"/>
          </p:cNvSpPr>
          <p:nvPr>
            <p:ph type="title"/>
          </p:nvPr>
        </p:nvSpPr>
        <p:spPr/>
        <p:txBody>
          <a:bodyPr/>
          <a:lstStyle/>
          <a:p>
            <a:r>
              <a:rPr lang="en-US" dirty="0"/>
              <a:t>Beef Cattle</a:t>
            </a:r>
          </a:p>
        </p:txBody>
      </p:sp>
      <p:pic>
        <p:nvPicPr>
          <p:cNvPr id="7" name="Content Placeholder 6">
            <a:extLst>
              <a:ext uri="{FF2B5EF4-FFF2-40B4-BE49-F238E27FC236}">
                <a16:creationId xmlns:a16="http://schemas.microsoft.com/office/drawing/2014/main" id="{E1B69CC4-0864-9F60-050E-7E6B8AD33CE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b="13574"/>
          <a:stretch/>
        </p:blipFill>
        <p:spPr bwMode="auto">
          <a:xfrm>
            <a:off x="2246540" y="1530348"/>
            <a:ext cx="7184571" cy="4346577"/>
          </a:xfrm>
          <a:prstGeom prst="rect">
            <a:avLst/>
          </a:prstGeom>
          <a:noFill/>
        </p:spPr>
      </p:pic>
      <p:pic>
        <p:nvPicPr>
          <p:cNvPr id="4" name="Content Placeholder 6">
            <a:extLst>
              <a:ext uri="{FF2B5EF4-FFF2-40B4-BE49-F238E27FC236}">
                <a16:creationId xmlns:a16="http://schemas.microsoft.com/office/drawing/2014/main" id="{CCA83898-8C8F-61DC-3E37-97BC4B4CBAA5}"/>
              </a:ext>
            </a:extLst>
          </p:cNvPr>
          <p:cNvPicPr>
            <a:picLocks noChangeAspect="1"/>
          </p:cNvPicPr>
          <p:nvPr/>
        </p:nvPicPr>
        <p:blipFill>
          <a:blip r:embed="rId4" cstate="print">
            <a:extLst>
              <a:ext uri="{28A0092B-C50C-407E-A947-70E740481C1C}">
                <a14:useLocalDpi xmlns:a14="http://schemas.microsoft.com/office/drawing/2010/main" val="0"/>
              </a:ext>
            </a:extLst>
          </a:blip>
          <a:srcRect t="88889" r="58883"/>
          <a:stretch/>
        </p:blipFill>
        <p:spPr bwMode="auto">
          <a:xfrm>
            <a:off x="9237890" y="3529292"/>
            <a:ext cx="2954110" cy="558798"/>
          </a:xfrm>
          <a:prstGeom prst="rect">
            <a:avLst/>
          </a:prstGeom>
          <a:noFill/>
        </p:spPr>
      </p:pic>
      <p:sp>
        <p:nvSpPr>
          <p:cNvPr id="6" name="TextBox 5">
            <a:extLst>
              <a:ext uri="{FF2B5EF4-FFF2-40B4-BE49-F238E27FC236}">
                <a16:creationId xmlns:a16="http://schemas.microsoft.com/office/drawing/2014/main" id="{658C9FE2-2D5D-CEC5-87F4-E3DB7753A23B}"/>
              </a:ext>
            </a:extLst>
          </p:cNvPr>
          <p:cNvSpPr txBox="1"/>
          <p:nvPr/>
        </p:nvSpPr>
        <p:spPr>
          <a:xfrm>
            <a:off x="10221388" y="6378058"/>
            <a:ext cx="1201681" cy="369332"/>
          </a:xfrm>
          <a:prstGeom prst="rect">
            <a:avLst/>
          </a:prstGeom>
          <a:noFill/>
        </p:spPr>
        <p:txBody>
          <a:bodyPr wrap="square" rtlCol="0">
            <a:spAutoFit/>
          </a:bodyPr>
          <a:lstStyle/>
          <a:p>
            <a:r>
              <a:rPr lang="en-US" dirty="0">
                <a:solidFill>
                  <a:schemeClr val="bg1"/>
                </a:solidFill>
              </a:rPr>
              <a:t>Will Secor</a:t>
            </a:r>
          </a:p>
        </p:txBody>
      </p:sp>
      <p:pic>
        <p:nvPicPr>
          <p:cNvPr id="8" name="Picture 7" descr="Portrait of William Secor">
            <a:extLst>
              <a:ext uri="{FF2B5EF4-FFF2-40B4-BE49-F238E27FC236}">
                <a16:creationId xmlns:a16="http://schemas.microsoft.com/office/drawing/2014/main" id="{B675FA6F-CBB3-4C23-71E3-FA2E0BEF6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3069" y="5913993"/>
            <a:ext cx="768931" cy="92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181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C300F-F064-3945-B85F-17969069A8E5}"/>
              </a:ext>
            </a:extLst>
          </p:cNvPr>
          <p:cNvSpPr>
            <a:spLocks noGrp="1"/>
          </p:cNvSpPr>
          <p:nvPr>
            <p:ph type="title"/>
          </p:nvPr>
        </p:nvSpPr>
        <p:spPr/>
        <p:txBody>
          <a:bodyPr/>
          <a:lstStyle/>
          <a:p>
            <a:r>
              <a:rPr lang="en-US" dirty="0"/>
              <a:t>Dairy</a:t>
            </a:r>
          </a:p>
        </p:txBody>
      </p:sp>
      <p:pic>
        <p:nvPicPr>
          <p:cNvPr id="4" name="Content Placeholder 3">
            <a:extLst>
              <a:ext uri="{FF2B5EF4-FFF2-40B4-BE49-F238E27FC236}">
                <a16:creationId xmlns:a16="http://schemas.microsoft.com/office/drawing/2014/main" id="{C1CA8965-2138-29FD-AEA2-505918A522C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b="12900"/>
          <a:stretch/>
        </p:blipFill>
        <p:spPr bwMode="auto">
          <a:xfrm>
            <a:off x="2389414" y="1533524"/>
            <a:ext cx="7184571" cy="4380469"/>
          </a:xfrm>
          <a:prstGeom prst="rect">
            <a:avLst/>
          </a:prstGeom>
          <a:noFill/>
        </p:spPr>
      </p:pic>
      <p:pic>
        <p:nvPicPr>
          <p:cNvPr id="8" name="Content Placeholder 3">
            <a:extLst>
              <a:ext uri="{FF2B5EF4-FFF2-40B4-BE49-F238E27FC236}">
                <a16:creationId xmlns:a16="http://schemas.microsoft.com/office/drawing/2014/main" id="{1328DD5C-751E-2D58-7D0A-99A6B72AE6CC}"/>
              </a:ext>
            </a:extLst>
          </p:cNvPr>
          <p:cNvPicPr>
            <a:picLocks noChangeAspect="1"/>
          </p:cNvPicPr>
          <p:nvPr/>
        </p:nvPicPr>
        <p:blipFill>
          <a:blip r:embed="rId4" cstate="print">
            <a:extLst>
              <a:ext uri="{28A0092B-C50C-407E-A947-70E740481C1C}">
                <a14:useLocalDpi xmlns:a14="http://schemas.microsoft.com/office/drawing/2010/main" val="0"/>
              </a:ext>
            </a:extLst>
          </a:blip>
          <a:srcRect t="88763" r="67548"/>
          <a:stretch/>
        </p:blipFill>
        <p:spPr bwMode="auto">
          <a:xfrm>
            <a:off x="9476014" y="3429000"/>
            <a:ext cx="2331520" cy="565150"/>
          </a:xfrm>
          <a:prstGeom prst="rect">
            <a:avLst/>
          </a:prstGeom>
          <a:noFill/>
        </p:spPr>
      </p:pic>
      <p:sp>
        <p:nvSpPr>
          <p:cNvPr id="9" name="TextBox 8">
            <a:extLst>
              <a:ext uri="{FF2B5EF4-FFF2-40B4-BE49-F238E27FC236}">
                <a16:creationId xmlns:a16="http://schemas.microsoft.com/office/drawing/2014/main" id="{AD53E068-E04B-F4D2-D2AE-D97D6680F73A}"/>
              </a:ext>
            </a:extLst>
          </p:cNvPr>
          <p:cNvSpPr txBox="1"/>
          <p:nvPr/>
        </p:nvSpPr>
        <p:spPr>
          <a:xfrm>
            <a:off x="10221388" y="6378058"/>
            <a:ext cx="1201681" cy="369332"/>
          </a:xfrm>
          <a:prstGeom prst="rect">
            <a:avLst/>
          </a:prstGeom>
          <a:noFill/>
        </p:spPr>
        <p:txBody>
          <a:bodyPr wrap="square" rtlCol="0">
            <a:spAutoFit/>
          </a:bodyPr>
          <a:lstStyle/>
          <a:p>
            <a:r>
              <a:rPr lang="en-US" dirty="0">
                <a:solidFill>
                  <a:schemeClr val="bg1"/>
                </a:solidFill>
              </a:rPr>
              <a:t>Will Secor</a:t>
            </a:r>
          </a:p>
        </p:txBody>
      </p:sp>
      <p:pic>
        <p:nvPicPr>
          <p:cNvPr id="10" name="Picture 9" descr="Portrait of William Secor">
            <a:extLst>
              <a:ext uri="{FF2B5EF4-FFF2-40B4-BE49-F238E27FC236}">
                <a16:creationId xmlns:a16="http://schemas.microsoft.com/office/drawing/2014/main" id="{E0C8FDF1-AFCB-5604-19D8-3F796AF0F4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3069" y="5913993"/>
            <a:ext cx="768931" cy="92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035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TotalTime>
  <Words>2929</Words>
  <Application>Microsoft Office PowerPoint</Application>
  <PresentationFormat>Widescreen</PresentationFormat>
  <Paragraphs>208</Paragraphs>
  <Slides>27</Slides>
  <Notes>17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6" baseType="lpstr">
      <vt:lpstr>Aptos</vt:lpstr>
      <vt:lpstr>Aptos Display</vt:lpstr>
      <vt:lpstr>Arial</vt:lpstr>
      <vt:lpstr>Calibri</vt:lpstr>
      <vt:lpstr>Garamond (Body)</vt:lpstr>
      <vt:lpstr>Symbol</vt:lpstr>
      <vt:lpstr>Times New Roman</vt:lpstr>
      <vt:lpstr>Office Theme</vt:lpstr>
      <vt:lpstr>Chart</vt:lpstr>
      <vt:lpstr>PowerPoint Presentation</vt:lpstr>
      <vt:lpstr>PowerPoint Presentation</vt:lpstr>
      <vt:lpstr>Faculty Working within Extension</vt:lpstr>
      <vt:lpstr>Commodity Forecasts</vt:lpstr>
      <vt:lpstr>Production Input and Expenditures Outlook</vt:lpstr>
      <vt:lpstr>H-2A Adverse Effect Wage Rates (AEWR)</vt:lpstr>
      <vt:lpstr>Poultry</vt:lpstr>
      <vt:lpstr>Beef Cattle</vt:lpstr>
      <vt:lpstr>Dairy</vt:lpstr>
      <vt:lpstr>US Peanut Acres and Yield</vt:lpstr>
      <vt:lpstr>U.S. Peanut Supply and Demand</vt:lpstr>
      <vt:lpstr>GA Peanut Production</vt:lpstr>
      <vt:lpstr>U.S. Upland Cotton Acres and Yield</vt:lpstr>
      <vt:lpstr>U.S. Cotton Supply and Demand</vt:lpstr>
      <vt:lpstr>GA Cotton Production</vt:lpstr>
      <vt:lpstr>Planted Corn, Soybean, and Wheat Acres in Georgia (2015 – 2024f)</vt:lpstr>
      <vt:lpstr>Index of Commodity Prices Received for Georgia Corn, Soybeans, &amp; Wheat  (2019 = 100)</vt:lpstr>
      <vt:lpstr>U.S. Vegetable Trade and Trade Balances, 2016-2024</vt:lpstr>
      <vt:lpstr>US Monthly Vegetable Price Index: 2019-2024 </vt:lpstr>
      <vt:lpstr>Fruit and Tree Nuts Growers Monthly Price Index: Jan – Dec., 2024 </vt:lpstr>
      <vt:lpstr>2024 GA Fruits &amp; Nuts Industry Challenges</vt:lpstr>
      <vt:lpstr>Green Industry</vt:lpstr>
      <vt:lpstr>Timber</vt:lpstr>
      <vt:lpstr>Direct-to-Consumer (DTC) Sales in Georgia </vt:lpstr>
      <vt:lpstr>Hospitality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Benjamin Campbell</dc:creator>
  <cp:lastModifiedBy>Benjamin Campbell</cp:lastModifiedBy>
  <cp:revision>4</cp:revision>
  <dcterms:created xsi:type="dcterms:W3CDTF">2025-01-22T15:03:46Z</dcterms:created>
  <dcterms:modified xsi:type="dcterms:W3CDTF">2025-01-24T17:10:30Z</dcterms:modified>
</cp:coreProperties>
</file>